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7"/>
  </p:notesMasterIdLst>
  <p:sldIdLst>
    <p:sldId id="256" r:id="rId5"/>
    <p:sldId id="257" r:id="rId6"/>
    <p:sldId id="299" r:id="rId7"/>
    <p:sldId id="258" r:id="rId8"/>
    <p:sldId id="259" r:id="rId9"/>
    <p:sldId id="300" r:id="rId10"/>
    <p:sldId id="260" r:id="rId11"/>
    <p:sldId id="261" r:id="rId12"/>
    <p:sldId id="262" r:id="rId13"/>
    <p:sldId id="324" r:id="rId14"/>
    <p:sldId id="263" r:id="rId15"/>
    <p:sldId id="265" r:id="rId16"/>
    <p:sldId id="266" r:id="rId17"/>
    <p:sldId id="267" r:id="rId18"/>
    <p:sldId id="268" r:id="rId19"/>
    <p:sldId id="301" r:id="rId20"/>
    <p:sldId id="269" r:id="rId21"/>
    <p:sldId id="270" r:id="rId22"/>
    <p:sldId id="271" r:id="rId23"/>
    <p:sldId id="272" r:id="rId24"/>
    <p:sldId id="273" r:id="rId25"/>
    <p:sldId id="305" r:id="rId26"/>
    <p:sldId id="302" r:id="rId27"/>
    <p:sldId id="303" r:id="rId28"/>
    <p:sldId id="274" r:id="rId29"/>
    <p:sldId id="275" r:id="rId30"/>
    <p:sldId id="306" r:id="rId31"/>
    <p:sldId id="276" r:id="rId32"/>
    <p:sldId id="277" r:id="rId33"/>
    <p:sldId id="30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04" r:id="rId46"/>
    <p:sldId id="289" r:id="rId47"/>
    <p:sldId id="290" r:id="rId48"/>
    <p:sldId id="291" r:id="rId49"/>
    <p:sldId id="292" r:id="rId50"/>
    <p:sldId id="294" r:id="rId51"/>
    <p:sldId id="295" r:id="rId52"/>
    <p:sldId id="296" r:id="rId53"/>
    <p:sldId id="325" r:id="rId54"/>
    <p:sldId id="323" r:id="rId55"/>
    <p:sldId id="298" r:id="rId56"/>
  </p:sldIdLst>
  <p:sldSz cx="5765800" cy="8642350"/>
  <p:notesSz cx="5765800" cy="8642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6DD"/>
    <a:srgbClr val="FFEEE0"/>
    <a:srgbClr val="FEE1C8"/>
    <a:srgbClr val="F4D2C2"/>
    <a:srgbClr val="E6E7E8"/>
    <a:srgbClr val="C7EAFB"/>
    <a:srgbClr val="FFFFFF"/>
    <a:srgbClr val="A7BAD4"/>
    <a:srgbClr val="D6DDEA"/>
    <a:srgbClr val="B6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3CE83-26F6-4437-9C11-D9E8E4F3DE1A}" v="206" dt="2024-09-26T07:46:49.6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3282" y="102"/>
      </p:cViewPr>
      <p:guideLst>
        <p:guide orient="horz" pos="2880"/>
        <p:guide pos="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433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433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E8372-8044-416F-9A30-892FA1194BE0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909763" y="1081088"/>
            <a:ext cx="1946275" cy="2916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576263" y="4159250"/>
            <a:ext cx="4613275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208963"/>
            <a:ext cx="2498725" cy="433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265488" y="8208963"/>
            <a:ext cx="2498725" cy="433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82BA4-2C9B-4D36-AA09-DF79BAD7D5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82BA4-2C9B-4D36-AA09-DF79BAD7D5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82BA4-2C9B-4D36-AA09-DF79BAD7D5D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21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2679128"/>
            <a:ext cx="4900930" cy="1814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4839716"/>
            <a:ext cx="4036060" cy="2160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1987740"/>
            <a:ext cx="2508123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1987740"/>
            <a:ext cx="2508123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60085" cy="540385"/>
          </a:xfrm>
          <a:custGeom>
            <a:avLst/>
            <a:gdLst/>
            <a:ahLst/>
            <a:cxnLst/>
            <a:rect l="l" t="t" r="r" b="b"/>
            <a:pathLst>
              <a:path w="5760085" h="540385">
                <a:moveTo>
                  <a:pt x="5759996" y="0"/>
                </a:moveTo>
                <a:lnTo>
                  <a:pt x="0" y="0"/>
                </a:lnTo>
                <a:lnTo>
                  <a:pt x="0" y="540004"/>
                </a:lnTo>
                <a:lnTo>
                  <a:pt x="5759996" y="540004"/>
                </a:lnTo>
                <a:lnTo>
                  <a:pt x="5759996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700" y="2506700"/>
            <a:ext cx="1986914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210" y="2955010"/>
            <a:ext cx="4963795" cy="214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8037385"/>
            <a:ext cx="1845056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8037385"/>
            <a:ext cx="1326134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1535" y="8284229"/>
            <a:ext cx="175260" cy="1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4349" y="8296929"/>
            <a:ext cx="49530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760085" cy="8640445"/>
          </a:xfrm>
          <a:custGeom>
            <a:avLst/>
            <a:gdLst/>
            <a:ahLst/>
            <a:cxnLst/>
            <a:rect l="l" t="t" r="r" b="b"/>
            <a:pathLst>
              <a:path w="5760085" h="8640445">
                <a:moveTo>
                  <a:pt x="5759996" y="0"/>
                </a:moveTo>
                <a:lnTo>
                  <a:pt x="0" y="0"/>
                </a:lnTo>
                <a:lnTo>
                  <a:pt x="0" y="8640000"/>
                </a:lnTo>
                <a:lnTo>
                  <a:pt x="5759996" y="8640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7700" y="2506700"/>
            <a:ext cx="2209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entury Gothic" panose="020B0502020202020204" pitchFamily="34" charset="0"/>
              </a:rPr>
              <a:t>LISTINO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1901" y="2898908"/>
            <a:ext cx="2677160" cy="116634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135"/>
              </a:spcBef>
              <a:tabLst>
                <a:tab pos="554355" algn="l"/>
                <a:tab pos="1096010" algn="l"/>
                <a:tab pos="1637664" algn="l"/>
              </a:tabLst>
            </a:pPr>
            <a:r>
              <a:rPr sz="42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	0	2	</a:t>
            </a:r>
            <a:r>
              <a:rPr lang="it-IT" sz="42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5</a:t>
            </a:r>
            <a:endParaRPr sz="4200" dirty="0">
              <a:latin typeface="Century Gothic" panose="020B0502020202020204" pitchFamily="34" charset="0"/>
              <a:cs typeface="Arial"/>
            </a:endParaRPr>
          </a:p>
          <a:p>
            <a:pPr marL="99060" algn="r">
              <a:lnSpc>
                <a:spcPct val="100000"/>
              </a:lnSpc>
              <a:spcBef>
                <a:spcPts val="585"/>
              </a:spcBef>
            </a:pPr>
            <a:r>
              <a:rPr sz="1100" spc="80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Aggiornato</a:t>
            </a:r>
            <a:r>
              <a:rPr sz="1100" spc="8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al </a:t>
            </a:r>
            <a:r>
              <a:rPr lang="it-IT" sz="1100" spc="8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01/03/2025</a:t>
            </a:r>
            <a:endParaRPr sz="1100" spc="80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6476" y="7960755"/>
            <a:ext cx="1131517" cy="192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78A9-3750-205A-EA05-95C2D2ADF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FD1BFB-B879-75BA-D357-6A36ABD504C7}"/>
              </a:ext>
            </a:extLst>
          </p:cNvPr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B19F04D-A6C3-5681-3807-5A98C3E54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04976"/>
              </p:ext>
            </p:extLst>
          </p:nvPr>
        </p:nvGraphicFramePr>
        <p:xfrm>
          <a:off x="431999" y="4364354"/>
          <a:ext cx="4954265" cy="1365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6476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5125" marR="222250" indent="-1352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75’’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37.250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Giostre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94x140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2.772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63">
                <a:tc>
                  <a:txBody>
                    <a:bodyPr/>
                    <a:lstStyle/>
                    <a:p>
                      <a:pPr marL="104139" marR="96520" indent="193040">
                        <a:lnSpc>
                          <a:spcPts val="800"/>
                        </a:lnSpc>
                        <a:spcBef>
                          <a:spcPts val="219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Doors 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r>
                        <a:rPr sz="7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5915" marR="78105" indent="-2501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Decorazione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vetrate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fascioni a  piano </a:t>
                      </a: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binari A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LATO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1.450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99">
                <a:tc>
                  <a:txBody>
                    <a:bodyPr/>
                    <a:lstStyle/>
                    <a:p>
                      <a:pPr marL="0" marR="96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Metro Gate</a:t>
                      </a:r>
                      <a:endParaRPr sz="70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180x70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21gg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16.000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17946"/>
                  </a:ext>
                </a:extLst>
              </a:tr>
              <a:tr h="256463">
                <a:tc>
                  <a:txBody>
                    <a:bodyPr/>
                    <a:lstStyle/>
                    <a:p>
                      <a:pPr marL="0" marR="96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Metro Gate</a:t>
                      </a:r>
                      <a:endParaRPr sz="700" b="1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Ingressi Metro</a:t>
                      </a:r>
                    </a:p>
                    <a:p>
                      <a:pPr marL="0" marR="781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(principalmente M1)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20.950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84919"/>
                  </a:ext>
                </a:extLst>
              </a:tr>
              <a:tr h="200737">
                <a:tc>
                  <a:txBody>
                    <a:bodyPr/>
                    <a:lstStyle/>
                    <a:p>
                      <a:pPr marL="0" marR="96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X-Track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5125" marR="222250" indent="-1352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700" spc="-4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</a:t>
                      </a:r>
                      <a:r>
                        <a:rPr lang="en-US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lang="en-US"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75’’</a:t>
                      </a:r>
                      <a:r>
                        <a:rPr lang="en-US"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lang="en-US"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 interbinary</a:t>
                      </a:r>
                      <a:endParaRPr lang="en-US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15.400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95069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4E14870A-1CA6-F26A-8207-FE18BAC357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779CA7B-C8A9-2A5B-4B88-17C4529FCE6A}"/>
              </a:ext>
            </a:extLst>
          </p:cNvPr>
          <p:cNvSpPr/>
          <p:nvPr/>
        </p:nvSpPr>
        <p:spPr>
          <a:xfrm>
            <a:off x="0" y="530999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4CA63ED-A12B-E961-129F-C423E30AD223}"/>
              </a:ext>
            </a:extLst>
          </p:cNvPr>
          <p:cNvSpPr txBox="1"/>
          <p:nvPr/>
        </p:nvSpPr>
        <p:spPr>
          <a:xfrm>
            <a:off x="378376" y="530479"/>
            <a:ext cx="805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MILANO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4D2CA3B7-F147-594D-EFA2-12025D94E03C}"/>
              </a:ext>
            </a:extLst>
          </p:cNvPr>
          <p:cNvGraphicFramePr>
            <a:graphicFrameLocks noGrp="1"/>
          </p:cNvGraphicFramePr>
          <p:nvPr/>
        </p:nvGraphicFramePr>
        <p:xfrm>
          <a:off x="435809" y="1198575"/>
          <a:ext cx="4960618" cy="288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2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65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420x200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65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6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137.600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6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3.300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AD5095E6-B8DD-B8DF-9A70-8EE40519EE9F}"/>
              </a:ext>
            </a:extLst>
          </p:cNvPr>
          <p:cNvGraphicFramePr>
            <a:graphicFrameLocks noGrp="1"/>
          </p:cNvGraphicFramePr>
          <p:nvPr/>
        </p:nvGraphicFramePr>
        <p:xfrm>
          <a:off x="431999" y="2263279"/>
          <a:ext cx="4963795" cy="299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420x200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8213B8E-2A5D-0EBC-CE13-FD0B417CE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83453"/>
              </p:ext>
            </p:extLst>
          </p:nvPr>
        </p:nvGraphicFramePr>
        <p:xfrm>
          <a:off x="431999" y="3356203"/>
          <a:ext cx="4965501" cy="299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Phygital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420x200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84.300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1.540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>
            <a:extLst>
              <a:ext uri="{FF2B5EF4-FFF2-40B4-BE49-F238E27FC236}">
                <a16:creationId xmlns:a16="http://schemas.microsoft.com/office/drawing/2014/main" id="{19BD8519-3672-7B2C-407F-0E5D218D6F7D}"/>
              </a:ext>
            </a:extLst>
          </p:cNvPr>
          <p:cNvSpPr txBox="1"/>
          <p:nvPr/>
        </p:nvSpPr>
        <p:spPr>
          <a:xfrm>
            <a:off x="423109" y="1556778"/>
            <a:ext cx="190055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manifesti: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124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maxi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420x200 </a:t>
            </a: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(111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13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mezzanini) 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76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maxi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300x140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(9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67</a:t>
            </a:r>
            <a:r>
              <a:rPr sz="500" spc="-1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mezzanini)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79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E8525ED-97B5-491B-B20F-541CA0BA3CDC}"/>
              </a:ext>
            </a:extLst>
          </p:cNvPr>
          <p:cNvSpPr txBox="1"/>
          <p:nvPr/>
        </p:nvSpPr>
        <p:spPr>
          <a:xfrm>
            <a:off x="434822" y="2641104"/>
            <a:ext cx="161544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manifesti: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70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420x200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(65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5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mezzanini)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300x140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(100%</a:t>
            </a:r>
            <a:r>
              <a:rPr sz="500" spc="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mezzanini)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65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DD10FBF-D895-83FB-DDA6-CCF5D6578D2C}"/>
              </a:ext>
            </a:extLst>
          </p:cNvPr>
          <p:cNvSpPr txBox="1"/>
          <p:nvPr/>
        </p:nvSpPr>
        <p:spPr>
          <a:xfrm>
            <a:off x="434822" y="3683698"/>
            <a:ext cx="161544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manifesti: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72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420x200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(72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</a:t>
            </a:r>
            <a:r>
              <a:rPr sz="500" spc="7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binari)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28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300x140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(19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9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mezzanini)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81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8D659470-F238-8895-6DD3-E24941ABC10F}"/>
              </a:ext>
            </a:extLst>
          </p:cNvPr>
          <p:cNvGraphicFramePr>
            <a:graphicFrameLocks noGrp="1"/>
          </p:cNvGraphicFramePr>
          <p:nvPr/>
        </p:nvGraphicFramePr>
        <p:xfrm>
          <a:off x="563225" y="1061828"/>
          <a:ext cx="4502146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03FC2E3F-E76E-E521-7C08-A5E25A7F3E17}"/>
              </a:ext>
            </a:extLst>
          </p:cNvPr>
          <p:cNvGraphicFramePr>
            <a:graphicFrameLocks noGrp="1"/>
          </p:cNvGraphicFramePr>
          <p:nvPr/>
        </p:nvGraphicFramePr>
        <p:xfrm>
          <a:off x="563225" y="2126532"/>
          <a:ext cx="4502146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9AE1AB75-3BE8-4D75-BB70-DADA5F6724CF}"/>
              </a:ext>
            </a:extLst>
          </p:cNvPr>
          <p:cNvGraphicFramePr>
            <a:graphicFrameLocks noGrp="1"/>
          </p:cNvGraphicFramePr>
          <p:nvPr/>
        </p:nvGraphicFramePr>
        <p:xfrm>
          <a:off x="563225" y="3219456"/>
          <a:ext cx="4502146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431F8A76-A0F7-803E-3B5F-17AC609AA80F}"/>
              </a:ext>
            </a:extLst>
          </p:cNvPr>
          <p:cNvGraphicFramePr>
            <a:graphicFrameLocks noGrp="1"/>
          </p:cNvGraphicFramePr>
          <p:nvPr/>
        </p:nvGraphicFramePr>
        <p:xfrm>
          <a:off x="553392" y="4219467"/>
          <a:ext cx="4717410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>
            <a:extLst>
              <a:ext uri="{FF2B5EF4-FFF2-40B4-BE49-F238E27FC236}">
                <a16:creationId xmlns:a16="http://schemas.microsoft.com/office/drawing/2014/main" id="{7C491069-D960-2401-D9B8-4D1F51A74AFE}"/>
              </a:ext>
            </a:extLst>
          </p:cNvPr>
          <p:cNvSpPr/>
          <p:nvPr/>
        </p:nvSpPr>
        <p:spPr>
          <a:xfrm>
            <a:off x="3087598" y="643839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515143D-8477-B103-7087-502DE392123A}"/>
              </a:ext>
            </a:extLst>
          </p:cNvPr>
          <p:cNvSpPr txBox="1"/>
          <p:nvPr/>
        </p:nvSpPr>
        <p:spPr>
          <a:xfrm>
            <a:off x="4044723" y="688175"/>
            <a:ext cx="98508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1B8D98C4-C473-9BB0-FEFA-6A2B2DD0C9FE}"/>
              </a:ext>
            </a:extLst>
          </p:cNvPr>
          <p:cNvSpPr txBox="1"/>
          <p:nvPr/>
        </p:nvSpPr>
        <p:spPr>
          <a:xfrm>
            <a:off x="5531649" y="8284229"/>
            <a:ext cx="749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DFB8C9D6-9EFE-2CCC-CB93-43722DF1B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7" y="61146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0999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376" y="530479"/>
            <a:ext cx="805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MILANO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87598" y="643839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4723" y="688175"/>
            <a:ext cx="98508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31649" y="8284229"/>
            <a:ext cx="749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5F24AA05-C8BE-4BFA-9C0E-5A06D783C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7" y="61146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FAAE210C-9D0B-4B70-8D41-0F9D0D4EE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23245"/>
              </p:ext>
            </p:extLst>
          </p:nvPr>
        </p:nvGraphicFramePr>
        <p:xfrm>
          <a:off x="360000" y="1120775"/>
          <a:ext cx="4959982" cy="1095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067">
                <a:tc>
                  <a:txBody>
                    <a:bodyPr/>
                    <a:lstStyle/>
                    <a:p>
                      <a:pPr marL="64769">
                        <a:lnSpc>
                          <a:spcPts val="765"/>
                        </a:lnSpc>
                      </a:pP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STATION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9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Cadorna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3840" marR="226695" indent="-101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 Mezzanino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89.800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64.100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Centrale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Atrio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Duomo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43840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Mezzanino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98.700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B6897259-367A-4C4C-BCC2-B1CA46E27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43041"/>
              </p:ext>
            </p:extLst>
          </p:nvPr>
        </p:nvGraphicFramePr>
        <p:xfrm>
          <a:off x="358341" y="2523071"/>
          <a:ext cx="4963794" cy="385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1238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PRODOTTI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70">
                <a:tc>
                  <a:txBody>
                    <a:bodyPr/>
                    <a:lstStyle/>
                    <a:p>
                      <a:pPr marL="76835" marR="69215" indent="146685">
                        <a:lnSpc>
                          <a:spcPts val="8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Step  Domination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Decorazione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scale esterne</a:t>
                      </a:r>
                      <a:r>
                        <a:rPr sz="7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Metropolitana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object 8">
            <a:extLst>
              <a:ext uri="{FF2B5EF4-FFF2-40B4-BE49-F238E27FC236}">
                <a16:creationId xmlns:a16="http://schemas.microsoft.com/office/drawing/2014/main" id="{3506F8F6-C8D7-444D-B11A-69CD0A88DAA0}"/>
              </a:ext>
            </a:extLst>
          </p:cNvPr>
          <p:cNvSpPr txBox="1"/>
          <p:nvPr/>
        </p:nvSpPr>
        <p:spPr>
          <a:xfrm>
            <a:off x="399415" y="2343997"/>
            <a:ext cx="29914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Prodotto </a:t>
            </a:r>
            <a:r>
              <a:rPr sz="6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disponibile </a:t>
            </a:r>
            <a:r>
              <a:rPr sz="600" spc="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 </a:t>
            </a:r>
            <a:r>
              <a:rPr sz="6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richiesta </a:t>
            </a:r>
            <a:r>
              <a:rPr sz="600" spc="-1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su </a:t>
            </a:r>
            <a:r>
              <a:rPr sz="6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tutte </a:t>
            </a:r>
            <a:r>
              <a:rPr sz="6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le stazioni della</a:t>
            </a:r>
            <a:r>
              <a:rPr sz="600" spc="1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6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376762BC-F24D-9AD2-5AEE-AF7A9675F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6891"/>
              </p:ext>
            </p:extLst>
          </p:nvPr>
        </p:nvGraphicFramePr>
        <p:xfrm>
          <a:off x="361318" y="3178175"/>
          <a:ext cx="4959982" cy="132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067">
                <a:tc>
                  <a:txBody>
                    <a:bodyPr/>
                    <a:lstStyle/>
                    <a:p>
                      <a:pPr marL="64769">
                        <a:lnSpc>
                          <a:spcPts val="765"/>
                        </a:lnSpc>
                      </a:pPr>
                      <a:r>
                        <a:rPr lang="it-IT"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DECORAZIONE TRENI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9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rowSpan="8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Decorazione Treno</a:t>
                      </a:r>
                      <a:endParaRPr sz="7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Esterna</a:t>
                      </a:r>
                    </a:p>
                  </a:txBody>
                  <a:tcPr marL="0" marR="0" marT="4635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35.000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21.500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70.000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28.500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105.000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36.000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365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140.000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47.000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6469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Interna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6355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21.500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095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100.000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39.000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365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53.000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351" y="1091628"/>
            <a:ext cx="4552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PRODOTTI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875" y="1091628"/>
            <a:ext cx="2247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Q.</a:t>
            </a:r>
            <a:r>
              <a:rPr sz="600" b="1" spc="-50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spc="-65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5276" y="1091628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5729" y="1091628"/>
            <a:ext cx="4076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PERIODO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7036" y="1091628"/>
            <a:ext cx="6203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spc="-55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MEDIA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3593" y="1091628"/>
            <a:ext cx="4743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30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150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672" y="1091628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00AEEF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24941"/>
            <a:ext cx="3402329" cy="306070"/>
          </a:xfrm>
          <a:custGeom>
            <a:avLst/>
            <a:gdLst/>
            <a:ahLst/>
            <a:cxnLst/>
            <a:rect l="l" t="t" r="r" b="b"/>
            <a:pathLst>
              <a:path w="3402329" h="306069">
                <a:moveTo>
                  <a:pt x="3401999" y="0"/>
                </a:moveTo>
                <a:lnTo>
                  <a:pt x="0" y="0"/>
                </a:lnTo>
                <a:lnTo>
                  <a:pt x="0" y="305993"/>
                </a:lnTo>
                <a:lnTo>
                  <a:pt x="3015005" y="305993"/>
                </a:lnTo>
                <a:lnTo>
                  <a:pt x="3401999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073" y="524421"/>
            <a:ext cx="805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MILANO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13201" y="667613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6542" y="698360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542" y="8284229"/>
            <a:ext cx="1752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12</a:t>
            </a:fld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6EFD858-1607-4167-8FD5-D312B2294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73" y="630207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C77030E1-AB7B-7347-4713-0669504E6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72830"/>
              </p:ext>
            </p:extLst>
          </p:nvPr>
        </p:nvGraphicFramePr>
        <p:xfrm>
          <a:off x="360987" y="1245679"/>
          <a:ext cx="4959348" cy="2600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9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083">
                <a:tc>
                  <a:txBody>
                    <a:bodyPr/>
                    <a:lstStyle/>
                    <a:p>
                      <a:pPr marL="175895" marR="147320" indent="-22225">
                        <a:lnSpc>
                          <a:spcPts val="700"/>
                        </a:lnSpc>
                        <a:spcBef>
                          <a:spcPts val="434"/>
                        </a:spcBef>
                      </a:pPr>
                      <a:r>
                        <a:rPr sz="7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Digital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Malpensa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it-IT" sz="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8585" indent="65405">
                        <a:lnSpc>
                          <a:spcPts val="700"/>
                        </a:lnSpc>
                        <a:spcBef>
                          <a:spcPts val="434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Check-in/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Imbarchi/Arrivi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70’’/80”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52.900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 b="1" dirty="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7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sz="7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Linate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08585" indent="65405">
                        <a:lnSpc>
                          <a:spcPts val="700"/>
                        </a:lnSpc>
                        <a:spcBef>
                          <a:spcPts val="434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Check-in/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Imbarchi/Arrivi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70”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/85’’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1F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8mq </a:t>
                      </a:r>
                      <a:r>
                        <a:rPr sz="7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7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Linate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Esterni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Ledwall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230x340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1F4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84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1F4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487">
                <a:tc rowSpan="4"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r>
                        <a:rPr lang="it-IT" sz="700" b="1" spc="-3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Ledwall 682 Linate</a:t>
                      </a:r>
                      <a:endParaRPr sz="700" b="1" spc="-3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sz="7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Imbarchi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49225" algn="l">
                        <a:lnSpc>
                          <a:spcPct val="100000"/>
                        </a:lnSpc>
                      </a:pP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Ledwall 350x200</a:t>
                      </a:r>
                      <a:endParaRPr sz="700" spc="-4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188.000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91951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76286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68.250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00677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28.250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54629"/>
                  </a:ext>
                </a:extLst>
              </a:tr>
              <a:tr h="167487">
                <a:tc rowSpan="4"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r>
                        <a:rPr lang="it-IT" sz="700" b="1" spc="-3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Circular</a:t>
                      </a:r>
                      <a:r>
                        <a:rPr lang="it-IT" sz="700" b="1" spc="-3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 Ledwall Malpensa T1</a:t>
                      </a:r>
                      <a:endParaRPr sz="700" b="1" spc="-3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sz="7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Partenze Schengen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149225" algn="l">
                        <a:lnSpc>
                          <a:spcPct val="100000"/>
                        </a:lnSpc>
                      </a:pP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Ledwall 425x250 cad.</a:t>
                      </a:r>
                      <a:endParaRPr sz="700" spc="-4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200.000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06650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endParaRPr sz="700" spc="-3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7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49225" algn="ctr">
                        <a:lnSpc>
                          <a:spcPct val="100000"/>
                        </a:lnSpc>
                      </a:pPr>
                      <a:endParaRPr sz="700" spc="-4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50460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endParaRPr sz="700" spc="-3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7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49225" algn="ctr">
                        <a:lnSpc>
                          <a:spcPct val="100000"/>
                        </a:lnSpc>
                      </a:pPr>
                      <a:endParaRPr sz="700" spc="-4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59242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</a:pPr>
                      <a:endParaRPr sz="700" spc="-3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7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49225" algn="ctr">
                        <a:lnSpc>
                          <a:spcPct val="100000"/>
                        </a:lnSpc>
                      </a:pPr>
                      <a:endParaRPr sz="700" spc="-4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467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2612"/>
            <a:ext cx="3462654" cy="306070"/>
          </a:xfrm>
          <a:custGeom>
            <a:avLst/>
            <a:gdLst/>
            <a:ahLst/>
            <a:cxnLst/>
            <a:rect l="l" t="t" r="r" b="b"/>
            <a:pathLst>
              <a:path w="3462654" h="306069">
                <a:moveTo>
                  <a:pt x="3462312" y="0"/>
                </a:moveTo>
                <a:lnTo>
                  <a:pt x="0" y="0"/>
                </a:lnTo>
                <a:lnTo>
                  <a:pt x="0" y="306006"/>
                </a:lnTo>
                <a:lnTo>
                  <a:pt x="3075305" y="306006"/>
                </a:lnTo>
                <a:lnTo>
                  <a:pt x="346231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529069"/>
            <a:ext cx="13220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COLOGNO</a:t>
            </a:r>
            <a:r>
              <a:rPr sz="1400" b="1" spc="-1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M.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611617"/>
            <a:ext cx="3434079" cy="306070"/>
          </a:xfrm>
          <a:custGeom>
            <a:avLst/>
            <a:gdLst/>
            <a:ahLst/>
            <a:cxnLst/>
            <a:rect l="l" t="t" r="r" b="b"/>
            <a:pathLst>
              <a:path w="3434079" h="306069">
                <a:moveTo>
                  <a:pt x="3433508" y="0"/>
                </a:moveTo>
                <a:lnTo>
                  <a:pt x="0" y="0"/>
                </a:lnTo>
                <a:lnTo>
                  <a:pt x="0" y="305993"/>
                </a:lnTo>
                <a:lnTo>
                  <a:pt x="3046501" y="305993"/>
                </a:lnTo>
                <a:lnTo>
                  <a:pt x="3433508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576" y="1611083"/>
            <a:ext cx="1130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SESTO</a:t>
            </a:r>
            <a:r>
              <a:rPr sz="1400" b="1" spc="-1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S.G.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16533"/>
              </p:ext>
            </p:extLst>
          </p:nvPr>
        </p:nvGraphicFramePr>
        <p:xfrm>
          <a:off x="419051" y="1058691"/>
          <a:ext cx="4968871" cy="274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4415">
                <a:tc>
                  <a:txBody>
                    <a:bodyPr/>
                    <a:lstStyle/>
                    <a:p>
                      <a:pPr marL="27051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600x300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18531"/>
              </p:ext>
            </p:extLst>
          </p:nvPr>
        </p:nvGraphicFramePr>
        <p:xfrm>
          <a:off x="421674" y="2239898"/>
          <a:ext cx="4959348" cy="14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600x300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5158" y="2091715"/>
            <a:ext cx="3270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LIBERA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6809" y="2091715"/>
            <a:ext cx="329755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410" algn="l"/>
                <a:tab pos="1087755" algn="l"/>
                <a:tab pos="1633855" algn="l"/>
                <a:tab pos="2858770" algn="l"/>
              </a:tabLst>
            </a:pP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Q.TA’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DESCRIZIONE	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PERIODO   </a:t>
            </a:r>
            <a:r>
              <a:rPr sz="600" b="1" spc="9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MEDIA	</a:t>
            </a:r>
            <a:r>
              <a:rPr sz="600" b="1" spc="-3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1839" y="2091715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88805" y="64230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85754" y="694232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88805" y="1694103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5754" y="1746034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11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C0289458-E80E-4B3B-83DB-A3BA6C7E6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42" y="59824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8949CDF-CAF2-44E0-A9F1-E8B453E87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42" y="1646647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4148"/>
              </p:ext>
            </p:extLst>
          </p:nvPr>
        </p:nvGraphicFramePr>
        <p:xfrm>
          <a:off x="368999" y="1049991"/>
          <a:ext cx="4963794" cy="362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571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230504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 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23026"/>
              </p:ext>
            </p:extLst>
          </p:nvPr>
        </p:nvGraphicFramePr>
        <p:xfrm>
          <a:off x="368999" y="4965730"/>
          <a:ext cx="4961253" cy="499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6394"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CIRUCITO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UBICAZIONE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765"/>
                        </a:lnSpc>
                      </a:pPr>
                      <a:r>
                        <a:rPr sz="650" b="1" spc="1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10489" indent="65405" algn="l">
                        <a:lnSpc>
                          <a:spcPts val="800"/>
                        </a:lnSpc>
                        <a:spcBef>
                          <a:spcPts val="30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Check-in/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Imbrachi/Arrivi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”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/70’’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15.750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63048"/>
              </p:ext>
            </p:extLst>
          </p:nvPr>
        </p:nvGraphicFramePr>
        <p:xfrm>
          <a:off x="374844" y="2965112"/>
          <a:ext cx="4953632" cy="897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R="381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40730"/>
              </p:ext>
            </p:extLst>
          </p:nvPr>
        </p:nvGraphicFramePr>
        <p:xfrm>
          <a:off x="374844" y="4026368"/>
          <a:ext cx="4956171" cy="449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0" y="533603"/>
            <a:ext cx="3399790" cy="306070"/>
          </a:xfrm>
          <a:custGeom>
            <a:avLst/>
            <a:gdLst/>
            <a:ahLst/>
            <a:cxnLst/>
            <a:rect l="l" t="t" r="r" b="b"/>
            <a:pathLst>
              <a:path w="3399790" h="306069">
                <a:moveTo>
                  <a:pt x="3399307" y="0"/>
                </a:moveTo>
                <a:lnTo>
                  <a:pt x="0" y="0"/>
                </a:lnTo>
                <a:lnTo>
                  <a:pt x="0" y="306006"/>
                </a:lnTo>
                <a:lnTo>
                  <a:pt x="3012313" y="306006"/>
                </a:lnTo>
                <a:lnTo>
                  <a:pt x="3399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375" y="533082"/>
            <a:ext cx="10490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BERGAMO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15005" y="2549536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3925" y="258029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82455"/>
              </p:ext>
            </p:extLst>
          </p:nvPr>
        </p:nvGraphicFramePr>
        <p:xfrm>
          <a:off x="373651" y="2170396"/>
          <a:ext cx="4958712" cy="28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6035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Pens.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Lux-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016173" y="632599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0479" y="663359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14852" y="4549989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206" y="4580736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12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0D325DC-F377-4AB0-A273-8CB9B2A39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90" y="251213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4CA3FBD-5B35-4675-A796-96717069A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75" y="58085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6E715AA-7ED6-485F-A046-60E41677C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71" y="451596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30999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376" y="530479"/>
            <a:ext cx="898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BRESCIA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8208" y="669417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13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DA4A0B01-6E94-CD16-65AF-96B6D2FA9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89661"/>
              </p:ext>
            </p:extLst>
          </p:nvPr>
        </p:nvGraphicFramePr>
        <p:xfrm>
          <a:off x="436249" y="1196975"/>
          <a:ext cx="4968000" cy="1236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4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Vision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75</a:t>
                      </a:r>
                      <a:r>
                        <a:rPr lang="it-IT" sz="700" b="0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’’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9.800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888788"/>
                  </a:ext>
                </a:extLst>
              </a:tr>
              <a:tr h="17834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40.750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4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Pensiline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34.000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687993"/>
                  </a:ext>
                </a:extLst>
              </a:tr>
              <a:tr h="17834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Pensiline/</a:t>
                      </a:r>
                      <a:r>
                        <a:rPr lang="it-IT" sz="700" b="1" dirty="0" err="1">
                          <a:latin typeface="Arial"/>
                          <a:cs typeface="Arial"/>
                        </a:rPr>
                        <a:t>FermBus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e 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25.800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7805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30.100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1">
            <a:extLst>
              <a:ext uri="{FF2B5EF4-FFF2-40B4-BE49-F238E27FC236}">
                <a16:creationId xmlns:a16="http://schemas.microsoft.com/office/drawing/2014/main" id="{4790C4B4-D390-A802-C6A8-E84DBA830ACC}"/>
              </a:ext>
            </a:extLst>
          </p:cNvPr>
          <p:cNvSpPr/>
          <p:nvPr/>
        </p:nvSpPr>
        <p:spPr>
          <a:xfrm>
            <a:off x="3092422" y="661346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8FE66F41-2E45-BE26-4AB2-50B0F3ABCFF8}"/>
              </a:ext>
            </a:extLst>
          </p:cNvPr>
          <p:cNvSpPr txBox="1"/>
          <p:nvPr/>
        </p:nvSpPr>
        <p:spPr>
          <a:xfrm>
            <a:off x="4057736" y="692093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E90A2DE-EBE3-915F-5129-6BD4F2284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3" y="62394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1676" y="7322454"/>
          <a:ext cx="4951727" cy="742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017">
                <a:tc>
                  <a:txBody>
                    <a:bodyPr/>
                    <a:lstStyle/>
                    <a:p>
                      <a:pPr marL="115570">
                        <a:lnSpc>
                          <a:spcPts val="765"/>
                        </a:lnSpc>
                      </a:pP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STATION</a:t>
                      </a: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Vittoria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6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Intermedio</a:t>
                      </a:r>
                      <a:endParaRPr sz="700" spc="-6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Stazione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Binario</a:t>
                      </a:r>
                      <a:endParaRPr sz="700" spc="-5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530999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376" y="530479"/>
            <a:ext cx="898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BRESCIA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90717"/>
              </p:ext>
            </p:extLst>
          </p:nvPr>
        </p:nvGraphicFramePr>
        <p:xfrm>
          <a:off x="436500" y="6412617"/>
          <a:ext cx="4947917" cy="83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35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765"/>
                        </a:lnSpc>
                      </a:pP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lang="it-IT"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75’’</a:t>
                      </a:r>
                      <a:r>
                        <a:rPr lang="it-IT"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lang="it-IT"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 </a:t>
                      </a: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(formato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verticale)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70”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 marL="160020" marR="154305" indent="109855">
                        <a:lnSpc>
                          <a:spcPts val="700"/>
                        </a:lnSpc>
                        <a:spcBef>
                          <a:spcPts val="58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Doors  Domination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Manifesti </a:t>
                      </a: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piani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binari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107x238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1.440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085223" y="2366822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5900" y="2397569"/>
            <a:ext cx="830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26811" y="982681"/>
          <a:ext cx="4958078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2159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089287" y="63867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8208" y="669417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9898" y="2726731"/>
            <a:ext cx="2724155" cy="2660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13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90035F4-E488-45A6-B8FE-4D5E9EA54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60122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9DBFAE8-5E51-477F-9A00-CA9EB7578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4" y="232142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21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3399790" cy="306070"/>
          </a:xfrm>
          <a:custGeom>
            <a:avLst/>
            <a:gdLst/>
            <a:ahLst/>
            <a:cxnLst/>
            <a:rect l="l" t="t" r="r" b="b"/>
            <a:pathLst>
              <a:path w="3399790" h="306069">
                <a:moveTo>
                  <a:pt x="3399307" y="0"/>
                </a:moveTo>
                <a:lnTo>
                  <a:pt x="0" y="0"/>
                </a:lnTo>
                <a:lnTo>
                  <a:pt x="0" y="305993"/>
                </a:lnTo>
                <a:lnTo>
                  <a:pt x="3012313" y="305993"/>
                </a:lnTo>
                <a:lnTo>
                  <a:pt x="3399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76" y="539483"/>
            <a:ext cx="6515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COMO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31123"/>
            <a:ext cx="3399790" cy="306070"/>
          </a:xfrm>
          <a:custGeom>
            <a:avLst/>
            <a:gdLst/>
            <a:ahLst/>
            <a:cxnLst/>
            <a:rect l="l" t="t" r="r" b="b"/>
            <a:pathLst>
              <a:path w="3399790" h="306070">
                <a:moveTo>
                  <a:pt x="3399307" y="0"/>
                </a:moveTo>
                <a:lnTo>
                  <a:pt x="0" y="0"/>
                </a:lnTo>
                <a:lnTo>
                  <a:pt x="0" y="306006"/>
                </a:lnTo>
                <a:lnTo>
                  <a:pt x="3012313" y="306006"/>
                </a:lnTo>
                <a:lnTo>
                  <a:pt x="3399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376" y="4657602"/>
            <a:ext cx="7150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LECCO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93881"/>
              </p:ext>
            </p:extLst>
          </p:nvPr>
        </p:nvGraphicFramePr>
        <p:xfrm>
          <a:off x="360000" y="1058183"/>
          <a:ext cx="4961886" cy="239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96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8435" marR="170815" indent="48260">
                        <a:lnSpc>
                          <a:spcPts val="7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Interurbano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96419"/>
              </p:ext>
            </p:extLst>
          </p:nvPr>
        </p:nvGraphicFramePr>
        <p:xfrm>
          <a:off x="360000" y="3560451"/>
          <a:ext cx="4966331" cy="374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48711"/>
              </p:ext>
            </p:extLst>
          </p:nvPr>
        </p:nvGraphicFramePr>
        <p:xfrm>
          <a:off x="368999" y="5081001"/>
          <a:ext cx="4959347" cy="542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6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1587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30.400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94615" indent="-1409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 Lux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06778" y="6231983"/>
            <a:ext cx="7435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CIRCUITO-</a:t>
            </a:r>
            <a:r>
              <a:rPr sz="5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esterno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5854" y="6231983"/>
            <a:ext cx="2247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Q.</a:t>
            </a:r>
            <a:r>
              <a:rPr sz="600" b="1" spc="-5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spc="-6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6758" y="6231983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926" y="6231983"/>
            <a:ext cx="22625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260" algn="l"/>
                <a:tab pos="1800860" algn="l"/>
              </a:tabLst>
            </a:pPr>
            <a:r>
              <a:rPr sz="600" b="1" spc="-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PERIODO    </a:t>
            </a:r>
            <a:r>
              <a:rPr sz="600" b="1" spc="6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MEDIA	</a:t>
            </a:r>
            <a:r>
              <a:rPr sz="600" b="1" spc="-3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15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1689" y="6231983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3047"/>
              </p:ext>
            </p:extLst>
          </p:nvPr>
        </p:nvGraphicFramePr>
        <p:xfrm>
          <a:off x="368999" y="6391647"/>
          <a:ext cx="4959347" cy="748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025165" y="4713114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70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1487" y="4743874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17291" y="5834816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6212" y="586557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15005" y="65039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83925" y="681139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14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4A01925C-B744-41C2-BD93-020EAF017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7" y="613277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0C94095-BDE5-40A0-BC55-97EF417A7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7" y="578691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907C03B-BFFC-4D1C-9182-08222366C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75" y="467568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49067"/>
              </p:ext>
            </p:extLst>
          </p:nvPr>
        </p:nvGraphicFramePr>
        <p:xfrm>
          <a:off x="434433" y="1032351"/>
          <a:ext cx="4967600" cy="11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4445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4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712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2254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70348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5727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67062" y="2927908"/>
            <a:ext cx="10433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CIRCUITO-</a:t>
            </a:r>
            <a:r>
              <a:rPr sz="5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esterno</a:t>
            </a:r>
            <a:r>
              <a:rPr sz="500" b="1" spc="6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3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Q.TA’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045" y="2927908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7213" y="2927908"/>
            <a:ext cx="22625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260" algn="l"/>
                <a:tab pos="1800860" algn="l"/>
              </a:tabLst>
            </a:pPr>
            <a:r>
              <a:rPr sz="600" b="1" spc="-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PERIODO    </a:t>
            </a:r>
            <a:r>
              <a:rPr sz="600" b="1" spc="6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MEDIA	</a:t>
            </a:r>
            <a:r>
              <a:rPr sz="600" b="1" spc="-3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15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1976" y="2927908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439517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375" y="2438996"/>
            <a:ext cx="2423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CASALPUSTERLENGO</a:t>
            </a:r>
            <a:r>
              <a:rPr sz="1400" b="1" spc="-1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(LO)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36994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375" y="536485"/>
            <a:ext cx="493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LODI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95099"/>
              </p:ext>
            </p:extLst>
          </p:nvPr>
        </p:nvGraphicFramePr>
        <p:xfrm>
          <a:off x="426064" y="3087573"/>
          <a:ext cx="4960616" cy="59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087001" y="613003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5934" y="643763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87001" y="2524848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5934" y="255559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15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2EE79E3-37E3-4EC7-9A52-36471AF22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30" y="57141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11C30EF-5980-44E9-A258-F4E8607C5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30" y="24855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28167"/>
            <a:ext cx="3393440" cy="306070"/>
          </a:xfrm>
          <a:custGeom>
            <a:avLst/>
            <a:gdLst/>
            <a:ahLst/>
            <a:cxnLst/>
            <a:rect l="l" t="t" r="r" b="b"/>
            <a:pathLst>
              <a:path w="3393440" h="306069">
                <a:moveTo>
                  <a:pt x="3392995" y="0"/>
                </a:moveTo>
                <a:lnTo>
                  <a:pt x="0" y="0"/>
                </a:lnTo>
                <a:lnTo>
                  <a:pt x="0" y="305993"/>
                </a:lnTo>
                <a:lnTo>
                  <a:pt x="3006001" y="305993"/>
                </a:lnTo>
                <a:lnTo>
                  <a:pt x="33929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073" y="527634"/>
            <a:ext cx="581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</a:t>
            </a:r>
            <a:r>
              <a:rPr sz="1400" b="1" spc="-17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1400" b="1" spc="-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VIA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958461"/>
            <a:ext cx="3399790" cy="306070"/>
          </a:xfrm>
          <a:custGeom>
            <a:avLst/>
            <a:gdLst/>
            <a:ahLst/>
            <a:cxnLst/>
            <a:rect l="l" t="t" r="r" b="b"/>
            <a:pathLst>
              <a:path w="3399790" h="306070">
                <a:moveTo>
                  <a:pt x="3399307" y="0"/>
                </a:moveTo>
                <a:lnTo>
                  <a:pt x="0" y="0"/>
                </a:lnTo>
                <a:lnTo>
                  <a:pt x="0" y="306006"/>
                </a:lnTo>
                <a:lnTo>
                  <a:pt x="3012313" y="306006"/>
                </a:lnTo>
                <a:lnTo>
                  <a:pt x="3399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376" y="2957940"/>
            <a:ext cx="8020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8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</a:t>
            </a:r>
            <a:r>
              <a:rPr sz="1400" b="1" spc="-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ARESE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1981"/>
              </p:ext>
            </p:extLst>
          </p:nvPr>
        </p:nvGraphicFramePr>
        <p:xfrm>
          <a:off x="367187" y="1045838"/>
          <a:ext cx="4942839" cy="45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571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High Definition LCD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75’’</a:t>
                      </a:r>
                      <a:endParaRPr sz="700" b="0" spc="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49368"/>
              </p:ext>
            </p:extLst>
          </p:nvPr>
        </p:nvGraphicFramePr>
        <p:xfrm>
          <a:off x="361088" y="3496440"/>
          <a:ext cx="4952997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5206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60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814"/>
              </p:ext>
            </p:extLst>
          </p:nvPr>
        </p:nvGraphicFramePr>
        <p:xfrm>
          <a:off x="364138" y="5020440"/>
          <a:ext cx="4959983" cy="374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953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</a:t>
                      </a:r>
                      <a:r>
                        <a:rPr sz="60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25045"/>
              </p:ext>
            </p:extLst>
          </p:nvPr>
        </p:nvGraphicFramePr>
        <p:xfrm>
          <a:off x="364138" y="2228116"/>
          <a:ext cx="4956808" cy="457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233">
                <a:tc>
                  <a:txBody>
                    <a:bodyPr/>
                    <a:lstStyle/>
                    <a:p>
                      <a:pPr marL="2609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 marL="254635" marR="173990" indent="-73025">
                        <a:lnSpc>
                          <a:spcPct val="107100"/>
                        </a:lnSpc>
                        <a:spcBef>
                          <a:spcPts val="405"/>
                        </a:spcBef>
                      </a:pPr>
                      <a:r>
                        <a:rPr lang="it-IT" sz="700" b="1" spc="-1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Pensilina</a:t>
                      </a:r>
                      <a:endParaRPr sz="700" b="1" spc="-1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 Lux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007169" y="632599"/>
            <a:ext cx="2322195" cy="306070"/>
          </a:xfrm>
          <a:custGeom>
            <a:avLst/>
            <a:gdLst/>
            <a:ahLst/>
            <a:cxnLst/>
            <a:rect l="l" t="t" r="r" b="b"/>
            <a:pathLst>
              <a:path w="2322195" h="306069">
                <a:moveTo>
                  <a:pt x="2321928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21928" y="305993"/>
                </a:lnTo>
                <a:lnTo>
                  <a:pt x="2321928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1487" y="663359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13760" y="3076787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2681" y="310753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16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CEF1646-AFA0-4387-ACFF-88D36E0BA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7" y="3034682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FB29EA8-286C-4A52-BF76-E54999A21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75" y="59516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" y="495153"/>
            <a:ext cx="3416300" cy="341891"/>
          </a:xfrm>
          <a:custGeom>
            <a:avLst/>
            <a:gdLst/>
            <a:ahLst/>
            <a:cxnLst/>
            <a:rect l="l" t="t" r="r" b="b"/>
            <a:pathLst>
              <a:path w="3438525" h="306069">
                <a:moveTo>
                  <a:pt x="3437991" y="0"/>
                </a:moveTo>
                <a:lnTo>
                  <a:pt x="0" y="0"/>
                </a:lnTo>
                <a:lnTo>
                  <a:pt x="0" y="305993"/>
                </a:lnTo>
                <a:lnTo>
                  <a:pt x="3050997" y="305993"/>
                </a:lnTo>
                <a:lnTo>
                  <a:pt x="3437991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1649" y="8273116"/>
            <a:ext cx="749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7661" y="33349"/>
            <a:ext cx="12166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Piemonte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81649"/>
              </p:ext>
            </p:extLst>
          </p:nvPr>
        </p:nvGraphicFramePr>
        <p:xfrm>
          <a:off x="483133" y="2519210"/>
          <a:ext cx="4929353" cy="981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744">
                <a:tc>
                  <a:txBody>
                    <a:bodyPr/>
                    <a:lstStyle/>
                    <a:p>
                      <a:pPr marL="15684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7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2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Senior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Senior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Rotor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320x240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205.000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4.290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7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Coverage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216.200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8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Target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3079178" y="2151559"/>
            <a:ext cx="2320925" cy="306070"/>
          </a:xfrm>
          <a:custGeom>
            <a:avLst/>
            <a:gdLst/>
            <a:ahLst/>
            <a:cxnLst/>
            <a:rect l="l" t="t" r="r" b="b"/>
            <a:pathLst>
              <a:path w="2320925" h="306069">
                <a:moveTo>
                  <a:pt x="2320823" y="0"/>
                </a:moveTo>
                <a:lnTo>
                  <a:pt x="348411" y="0"/>
                </a:lnTo>
                <a:lnTo>
                  <a:pt x="0" y="305993"/>
                </a:lnTo>
                <a:lnTo>
                  <a:pt x="2320823" y="305993"/>
                </a:lnTo>
                <a:lnTo>
                  <a:pt x="2320823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072" y="539457"/>
            <a:ext cx="7861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TORINO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3484" y="2182318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4FDBC923-7D3C-4117-B9C7-7724F5A3A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32" y="2111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C99DECD8-895B-40F9-BE25-14D6A3912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62125"/>
              </p:ext>
            </p:extLst>
          </p:nvPr>
        </p:nvGraphicFramePr>
        <p:xfrm>
          <a:off x="452763" y="1191101"/>
          <a:ext cx="4949823" cy="374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4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65100" marR="157480" indent="78105">
                        <a:lnSpc>
                          <a:spcPct val="794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Check-in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Imbarchi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Arrivi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ts val="770"/>
                        </a:lnSpc>
                        <a:spcBef>
                          <a:spcPts val="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70”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01295">
                        <a:lnSpc>
                          <a:spcPts val="77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12.900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B9E5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14">
            <a:extLst>
              <a:ext uri="{FF2B5EF4-FFF2-40B4-BE49-F238E27FC236}">
                <a16:creationId xmlns:a16="http://schemas.microsoft.com/office/drawing/2014/main" id="{A8E1F9F2-BCAE-491B-83A9-0983702CE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28650"/>
              </p:ext>
            </p:extLst>
          </p:nvPr>
        </p:nvGraphicFramePr>
        <p:xfrm>
          <a:off x="408230" y="1046661"/>
          <a:ext cx="4886958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CIRCUITO </a:t>
                      </a:r>
                      <a:r>
                        <a:rPr sz="650" b="1" spc="4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3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UBICAZIONE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675"/>
                        </a:lnSpc>
                      </a:pPr>
                      <a:r>
                        <a:rPr sz="650" b="1" spc="1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75">
            <a:extLst>
              <a:ext uri="{FF2B5EF4-FFF2-40B4-BE49-F238E27FC236}">
                <a16:creationId xmlns:a16="http://schemas.microsoft.com/office/drawing/2014/main" id="{818B4024-C927-4E69-9617-9F0BF9AF2B18}"/>
              </a:ext>
            </a:extLst>
          </p:cNvPr>
          <p:cNvSpPr/>
          <p:nvPr/>
        </p:nvSpPr>
        <p:spPr>
          <a:xfrm>
            <a:off x="3099182" y="624818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6" name="object 76">
            <a:extLst>
              <a:ext uri="{FF2B5EF4-FFF2-40B4-BE49-F238E27FC236}">
                <a16:creationId xmlns:a16="http://schemas.microsoft.com/office/drawing/2014/main" id="{CF52F694-D023-4C6E-B8F3-10D912B583CC}"/>
              </a:ext>
            </a:extLst>
          </p:cNvPr>
          <p:cNvSpPr txBox="1"/>
          <p:nvPr/>
        </p:nvSpPr>
        <p:spPr>
          <a:xfrm>
            <a:off x="4322536" y="655564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1D3B84A-7164-4074-8820-54FDA9207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58" y="587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83B0974D-CA85-64B9-338E-B519BEC3C08B}"/>
              </a:ext>
            </a:extLst>
          </p:cNvPr>
          <p:cNvSpPr/>
          <p:nvPr/>
        </p:nvSpPr>
        <p:spPr>
          <a:xfrm>
            <a:off x="3085896" y="4130539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F8F0774E-E21B-0E23-9916-D827654EC6B6}"/>
              </a:ext>
            </a:extLst>
          </p:cNvPr>
          <p:cNvSpPr txBox="1"/>
          <p:nvPr/>
        </p:nvSpPr>
        <p:spPr>
          <a:xfrm>
            <a:off x="4382858" y="4178308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236AB98-743A-AB89-7E91-E9F42A534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43" y="4092575"/>
            <a:ext cx="760142" cy="3751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08AF0F9B-E994-BF95-140D-802F27841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56049"/>
              </p:ext>
            </p:extLst>
          </p:nvPr>
        </p:nvGraphicFramePr>
        <p:xfrm>
          <a:off x="431999" y="4512809"/>
          <a:ext cx="4949823" cy="37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5425">
                        <a:lnSpc>
                          <a:spcPts val="765"/>
                        </a:lnSpc>
                      </a:pPr>
                      <a:r>
                        <a:rPr lang="it-IT"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600x300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122.400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4949"/>
            <a:ext cx="3456304" cy="306070"/>
          </a:xfrm>
          <a:custGeom>
            <a:avLst/>
            <a:gdLst/>
            <a:ahLst/>
            <a:cxnLst/>
            <a:rect l="l" t="t" r="r" b="b"/>
            <a:pathLst>
              <a:path w="3456304" h="306069">
                <a:moveTo>
                  <a:pt x="3456000" y="0"/>
                </a:moveTo>
                <a:lnTo>
                  <a:pt x="0" y="0"/>
                </a:lnTo>
                <a:lnTo>
                  <a:pt x="0" y="306006"/>
                </a:lnTo>
                <a:lnTo>
                  <a:pt x="3069005" y="306006"/>
                </a:lnTo>
                <a:lnTo>
                  <a:pt x="345600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73" y="534428"/>
            <a:ext cx="835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TRENTO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7885" y="33349"/>
            <a:ext cx="24041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latin typeface="Century Gothic" panose="020B0502020202020204" pitchFamily="34" charset="0"/>
              </a:rPr>
              <a:t>Trentino </a:t>
            </a:r>
            <a:r>
              <a:rPr sz="2000" spc="-100" dirty="0">
                <a:latin typeface="Century Gothic" panose="020B0502020202020204" pitchFamily="34" charset="0"/>
              </a:rPr>
              <a:t>Alto</a:t>
            </a:r>
            <a:r>
              <a:rPr sz="2000" spc="60" dirty="0">
                <a:latin typeface="Century Gothic" panose="020B0502020202020204" pitchFamily="34" charset="0"/>
              </a:rPr>
              <a:t> </a:t>
            </a:r>
            <a:r>
              <a:rPr sz="2000" spc="-90" dirty="0">
                <a:latin typeface="Century Gothic" panose="020B0502020202020204" pitchFamily="34" charset="0"/>
              </a:rPr>
              <a:t>Adige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66485"/>
              </p:ext>
            </p:extLst>
          </p:nvPr>
        </p:nvGraphicFramePr>
        <p:xfrm>
          <a:off x="432309" y="2480485"/>
          <a:ext cx="4965699" cy="297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95586" y="2072619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5198" y="65816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17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83B8C1A-E1A4-457F-8090-473C94CE4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73" y="20351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E9A81285-F6B4-330E-BF54-96FB66AE592B}"/>
              </a:ext>
            </a:extLst>
          </p:cNvPr>
          <p:cNvSpPr txBox="1"/>
          <p:nvPr/>
        </p:nvSpPr>
        <p:spPr>
          <a:xfrm>
            <a:off x="4362831" y="674673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41FF475D-DCBB-68D5-09CB-513E62976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71845"/>
              </p:ext>
            </p:extLst>
          </p:nvPr>
        </p:nvGraphicFramePr>
        <p:xfrm>
          <a:off x="368300" y="1281239"/>
          <a:ext cx="5067521" cy="372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7880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Mupen</a:t>
                      </a:r>
                      <a:endParaRPr lang="it-IT"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Pensiline/</a:t>
                      </a:r>
                      <a:r>
                        <a:rPr lang="it-IT" sz="700" dirty="0" err="1">
                          <a:latin typeface="Arial"/>
                          <a:cs typeface="Arial"/>
                        </a:rPr>
                        <a:t>Mupi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lang="it-IT" sz="7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48.900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816"/>
                  </a:ext>
                </a:extLst>
              </a:tr>
            </a:tbl>
          </a:graphicData>
        </a:graphic>
      </p:graphicFrame>
      <p:sp>
        <p:nvSpPr>
          <p:cNvPr id="15" name="object 11">
            <a:extLst>
              <a:ext uri="{FF2B5EF4-FFF2-40B4-BE49-F238E27FC236}">
                <a16:creationId xmlns:a16="http://schemas.microsoft.com/office/drawing/2014/main" id="{0DFA2EF9-7DFF-D02B-6C88-AB6101087433}"/>
              </a:ext>
            </a:extLst>
          </p:cNvPr>
          <p:cNvSpPr/>
          <p:nvPr/>
        </p:nvSpPr>
        <p:spPr>
          <a:xfrm>
            <a:off x="3095586" y="668578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5D9CC80-A577-3ED2-48B9-C2080A64B981}"/>
              </a:ext>
            </a:extLst>
          </p:cNvPr>
          <p:cNvSpPr txBox="1"/>
          <p:nvPr/>
        </p:nvSpPr>
        <p:spPr>
          <a:xfrm>
            <a:off x="4060900" y="699325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EE5BC10-B5CD-B61D-DA69-CE06DF372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36" y="63117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75" y="530479"/>
            <a:ext cx="1419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VENEZIA</a:t>
            </a:r>
            <a:endParaRPr sz="9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E9C0F961-C754-6708-35C6-2DBF09D61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33528"/>
              </p:ext>
            </p:extLst>
          </p:nvPr>
        </p:nvGraphicFramePr>
        <p:xfrm>
          <a:off x="368999" y="3212916"/>
          <a:ext cx="4968000" cy="1584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297"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CIRUCITO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UBICAZIONE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765"/>
                        </a:lnSpc>
                      </a:pPr>
                      <a:r>
                        <a:rPr sz="650" b="1" spc="1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Diginetwork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80x142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30.500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</a:t>
                      </a: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Arrivals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Videowall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700x200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26.250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57861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People Mover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95x167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27.300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51484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Gate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7x15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26.250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410"/>
                  </a:ext>
                </a:extLst>
              </a:tr>
              <a:tr h="283089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 Welcome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210x118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410x230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12.600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73196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Sentinel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10x5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25.000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083526"/>
                  </a:ext>
                </a:extLst>
              </a:tr>
              <a:tr h="197200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Colonna Digitale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70x121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6.850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78874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Pin Up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5,25x3,75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27.300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83085"/>
                  </a:ext>
                </a:extLst>
              </a:tr>
            </a:tbl>
          </a:graphicData>
        </a:graphic>
      </p:graphicFrame>
      <p:sp>
        <p:nvSpPr>
          <p:cNvPr id="10" name="object 17">
            <a:extLst>
              <a:ext uri="{FF2B5EF4-FFF2-40B4-BE49-F238E27FC236}">
                <a16:creationId xmlns:a16="http://schemas.microsoft.com/office/drawing/2014/main" id="{2F0E347D-C1D9-BCE3-748C-4CE92DDD59F5}"/>
              </a:ext>
            </a:extLst>
          </p:cNvPr>
          <p:cNvSpPr/>
          <p:nvPr/>
        </p:nvSpPr>
        <p:spPr>
          <a:xfrm>
            <a:off x="3014852" y="2720975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8941B7B-B5DE-422A-5384-A21466D61027}"/>
              </a:ext>
            </a:extLst>
          </p:cNvPr>
          <p:cNvSpPr txBox="1"/>
          <p:nvPr/>
        </p:nvSpPr>
        <p:spPr>
          <a:xfrm>
            <a:off x="4238206" y="2768744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C35BCC4-7F18-A9BD-CB2D-144CC38FC376}"/>
              </a:ext>
            </a:extLst>
          </p:cNvPr>
          <p:cNvSpPr/>
          <p:nvPr/>
        </p:nvSpPr>
        <p:spPr>
          <a:xfrm>
            <a:off x="3309949" y="1208348"/>
            <a:ext cx="720001" cy="14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21" name="object 7">
            <a:extLst>
              <a:ext uri="{FF2B5EF4-FFF2-40B4-BE49-F238E27FC236}">
                <a16:creationId xmlns:a16="http://schemas.microsoft.com/office/drawing/2014/main" id="{2D3FF8DF-BE5A-B5FC-81B8-925C345AC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46100"/>
              </p:ext>
            </p:extLst>
          </p:nvPr>
        </p:nvGraphicFramePr>
        <p:xfrm>
          <a:off x="360000" y="1071753"/>
          <a:ext cx="4961251" cy="585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 err="1">
                          <a:latin typeface="Arial"/>
                          <a:cs typeface="Arial"/>
                        </a:rPr>
                        <a:t>Mupi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44.550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Fascione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Fascione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81.600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Fascione Small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Fascione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100x30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object 11">
            <a:extLst>
              <a:ext uri="{FF2B5EF4-FFF2-40B4-BE49-F238E27FC236}">
                <a16:creationId xmlns:a16="http://schemas.microsoft.com/office/drawing/2014/main" id="{AE6BD6C5-BC28-9BB7-CB0F-64AA95286F8B}"/>
              </a:ext>
            </a:extLst>
          </p:cNvPr>
          <p:cNvSpPr/>
          <p:nvPr/>
        </p:nvSpPr>
        <p:spPr>
          <a:xfrm>
            <a:off x="3016173" y="661346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59464359-2299-DC42-DA59-54695017D15B}"/>
              </a:ext>
            </a:extLst>
          </p:cNvPr>
          <p:cNvSpPr txBox="1"/>
          <p:nvPr/>
        </p:nvSpPr>
        <p:spPr>
          <a:xfrm>
            <a:off x="3981487" y="692093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9B2CA042-F2CE-3421-BC28-F250B51A6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75" y="587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767BCA2D-6A56-8EFA-93EB-43C67C257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73" y="26447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492B1D71-EB15-3BE1-C170-A609528F1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61753"/>
              </p:ext>
            </p:extLst>
          </p:nvPr>
        </p:nvGraphicFramePr>
        <p:xfrm>
          <a:off x="371238" y="1806575"/>
          <a:ext cx="4951093" cy="306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647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Plancia Led</a:t>
                      </a:r>
                      <a:endParaRPr sz="700" b="1" spc="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it-IT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Plancia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194x86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75" y="530479"/>
            <a:ext cx="1419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MESTRE</a:t>
            </a:r>
            <a:endParaRPr sz="9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0000" y="1059084"/>
          <a:ext cx="4961888" cy="1805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7778">
                <a:tc>
                  <a:txBody>
                    <a:bodyPr/>
                    <a:lstStyle/>
                    <a:p>
                      <a:pPr marL="3429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 12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 18</a:t>
                      </a:r>
                      <a:r>
                        <a:rPr lang="it-IT"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0000" y="3032842"/>
          <a:ext cx="4958077" cy="650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424">
                <a:tc>
                  <a:txBody>
                    <a:bodyPr/>
                    <a:lstStyle/>
                    <a:p>
                      <a:pPr marL="6604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20014" indent="1905">
                        <a:lnSpc>
                          <a:spcPts val="800"/>
                        </a:lnSpc>
                        <a:spcBef>
                          <a:spcPts val="254"/>
                        </a:spcBef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Venezia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Flotta 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014484" y="63892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3418" y="66967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BDCE1D7-3DE5-4056-B9B1-3CA8C58EF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93" y="60148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object 6">
            <a:extLst>
              <a:ext uri="{FF2B5EF4-FFF2-40B4-BE49-F238E27FC236}">
                <a16:creationId xmlns:a16="http://schemas.microsoft.com/office/drawing/2014/main" id="{21EE3BDC-D5A1-82F2-FA33-874D47824119}"/>
              </a:ext>
            </a:extLst>
          </p:cNvPr>
          <p:cNvSpPr txBox="1"/>
          <p:nvPr/>
        </p:nvSpPr>
        <p:spPr>
          <a:xfrm>
            <a:off x="484576" y="6514377"/>
            <a:ext cx="1130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SESTO</a:t>
            </a:r>
            <a:r>
              <a:rPr sz="1400" b="1" spc="-1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S.G.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DB881321-F931-FB5E-F599-4CC46BFE7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11491"/>
              </p:ext>
            </p:extLst>
          </p:nvPr>
        </p:nvGraphicFramePr>
        <p:xfrm>
          <a:off x="421674" y="4631209"/>
          <a:ext cx="4959348" cy="299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Topografico</a:t>
                      </a:r>
                      <a:endParaRPr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Topografico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</a:t>
                      </a:r>
                      <a:endParaRPr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600x300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23.530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33161"/>
                  </a:ext>
                </a:extLst>
              </a:tr>
            </a:tbl>
          </a:graphicData>
        </a:graphic>
      </p:graphicFrame>
      <p:sp>
        <p:nvSpPr>
          <p:cNvPr id="14" name="object 16">
            <a:extLst>
              <a:ext uri="{FF2B5EF4-FFF2-40B4-BE49-F238E27FC236}">
                <a16:creationId xmlns:a16="http://schemas.microsoft.com/office/drawing/2014/main" id="{CCD317EE-C98C-61C2-CE44-BEEDF48221F5}"/>
              </a:ext>
            </a:extLst>
          </p:cNvPr>
          <p:cNvSpPr txBox="1"/>
          <p:nvPr/>
        </p:nvSpPr>
        <p:spPr>
          <a:xfrm>
            <a:off x="675158" y="4483026"/>
            <a:ext cx="3270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LIBERA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76A5D9A5-A127-61F3-8DD5-71871B5B44E7}"/>
              </a:ext>
            </a:extLst>
          </p:cNvPr>
          <p:cNvSpPr txBox="1"/>
          <p:nvPr/>
        </p:nvSpPr>
        <p:spPr>
          <a:xfrm>
            <a:off x="1296809" y="4483026"/>
            <a:ext cx="329755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410" algn="l"/>
                <a:tab pos="1087755" algn="l"/>
                <a:tab pos="1633855" algn="l"/>
                <a:tab pos="2858770" algn="l"/>
              </a:tabLst>
            </a:pP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Q.TA’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DESCRIZIONE	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PERIODO   </a:t>
            </a:r>
            <a:r>
              <a:rPr sz="600" b="1" spc="9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MEDIA	</a:t>
            </a:r>
            <a:r>
              <a:rPr sz="600" b="1" spc="-3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251403F-F74E-158E-4632-FF7E64475DF5}"/>
              </a:ext>
            </a:extLst>
          </p:cNvPr>
          <p:cNvSpPr txBox="1"/>
          <p:nvPr/>
        </p:nvSpPr>
        <p:spPr>
          <a:xfrm>
            <a:off x="4911839" y="4483026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C6F3B3BC-430A-CE31-2059-7E7A4BE93909}"/>
              </a:ext>
            </a:extLst>
          </p:cNvPr>
          <p:cNvSpPr/>
          <p:nvPr/>
        </p:nvSpPr>
        <p:spPr>
          <a:xfrm>
            <a:off x="3088805" y="408541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4" name="object 23">
            <a:extLst>
              <a:ext uri="{FF2B5EF4-FFF2-40B4-BE49-F238E27FC236}">
                <a16:creationId xmlns:a16="http://schemas.microsoft.com/office/drawing/2014/main" id="{3B2487D3-E30C-50E0-CBBC-A6D3AA33F229}"/>
              </a:ext>
            </a:extLst>
          </p:cNvPr>
          <p:cNvSpPr txBox="1"/>
          <p:nvPr/>
        </p:nvSpPr>
        <p:spPr>
          <a:xfrm>
            <a:off x="4385754" y="4137345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5FF898-AF4C-A0CC-504C-2E643B094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41" y="4048012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28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75" y="530479"/>
            <a:ext cx="1419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PADOVA</a:t>
            </a:r>
            <a:endParaRPr sz="9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3418" y="66967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BFE2003F-99B6-3795-03B5-73EFBDBD38C4}"/>
              </a:ext>
            </a:extLst>
          </p:cNvPr>
          <p:cNvSpPr/>
          <p:nvPr/>
        </p:nvSpPr>
        <p:spPr>
          <a:xfrm>
            <a:off x="3309949" y="1210577"/>
            <a:ext cx="720001" cy="14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E956E1D4-A34D-2655-1BB8-AFEB2CD71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27299"/>
              </p:ext>
            </p:extLst>
          </p:nvPr>
        </p:nvGraphicFramePr>
        <p:xfrm>
          <a:off x="360000" y="1073982"/>
          <a:ext cx="4961251" cy="585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lang="it-IT"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</a:t>
                      </a: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’’</a:t>
                      </a:r>
                      <a:endParaRPr sz="700" b="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11.200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89.100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816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71.350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11">
            <a:extLst>
              <a:ext uri="{FF2B5EF4-FFF2-40B4-BE49-F238E27FC236}">
                <a16:creationId xmlns:a16="http://schemas.microsoft.com/office/drawing/2014/main" id="{9D4EF165-A727-1E3C-C737-B100E14BBF2D}"/>
              </a:ext>
            </a:extLst>
          </p:cNvPr>
          <p:cNvSpPr/>
          <p:nvPr/>
        </p:nvSpPr>
        <p:spPr>
          <a:xfrm>
            <a:off x="3016173" y="663575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8B2EFDFA-3737-DF4D-362B-54A4F5FAF41F}"/>
              </a:ext>
            </a:extLst>
          </p:cNvPr>
          <p:cNvSpPr txBox="1"/>
          <p:nvPr/>
        </p:nvSpPr>
        <p:spPr>
          <a:xfrm>
            <a:off x="3981487" y="694322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46E99C9C-FB9F-63D5-211B-3126D34AB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54297"/>
              </p:ext>
            </p:extLst>
          </p:nvPr>
        </p:nvGraphicFramePr>
        <p:xfrm>
          <a:off x="421674" y="2816390"/>
          <a:ext cx="4959348" cy="14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</a:t>
                      </a:r>
                      <a:endParaRPr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Poster/Prisma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600x300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33.600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3843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65357"/>
                  </a:ext>
                </a:extLst>
              </a:tr>
            </a:tbl>
          </a:graphicData>
        </a:graphic>
      </p:graphicFrame>
      <p:sp>
        <p:nvSpPr>
          <p:cNvPr id="27" name="object 16">
            <a:extLst>
              <a:ext uri="{FF2B5EF4-FFF2-40B4-BE49-F238E27FC236}">
                <a16:creationId xmlns:a16="http://schemas.microsoft.com/office/drawing/2014/main" id="{9C31CD24-67A9-B27B-272D-9F21A80F6021}"/>
              </a:ext>
            </a:extLst>
          </p:cNvPr>
          <p:cNvSpPr txBox="1"/>
          <p:nvPr/>
        </p:nvSpPr>
        <p:spPr>
          <a:xfrm>
            <a:off x="675158" y="2668207"/>
            <a:ext cx="3270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LIBERA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B8B9A16D-A823-7617-DD90-DE895FE401C0}"/>
              </a:ext>
            </a:extLst>
          </p:cNvPr>
          <p:cNvSpPr txBox="1"/>
          <p:nvPr/>
        </p:nvSpPr>
        <p:spPr>
          <a:xfrm>
            <a:off x="1296809" y="2668207"/>
            <a:ext cx="329755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410" algn="l"/>
                <a:tab pos="1087755" algn="l"/>
                <a:tab pos="1633855" algn="l"/>
                <a:tab pos="2858770" algn="l"/>
              </a:tabLst>
            </a:pP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Q.TA’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DESCRIZIONE	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PERIODO   </a:t>
            </a:r>
            <a:r>
              <a:rPr sz="600" b="1" spc="9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MEDIA	</a:t>
            </a:r>
            <a:r>
              <a:rPr sz="600" b="1" spc="-3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35133FC4-DB75-39DF-E37F-B29B5C864A56}"/>
              </a:ext>
            </a:extLst>
          </p:cNvPr>
          <p:cNvSpPr txBox="1"/>
          <p:nvPr/>
        </p:nvSpPr>
        <p:spPr>
          <a:xfrm>
            <a:off x="4911839" y="2668207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3AC60822-7F75-F56A-D126-5B0D1C3361B4}"/>
              </a:ext>
            </a:extLst>
          </p:cNvPr>
          <p:cNvSpPr/>
          <p:nvPr/>
        </p:nvSpPr>
        <p:spPr>
          <a:xfrm>
            <a:off x="3088805" y="227059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B0940851-6293-1FB8-FCF9-6C739C8AFDEF}"/>
              </a:ext>
            </a:extLst>
          </p:cNvPr>
          <p:cNvSpPr txBox="1"/>
          <p:nvPr/>
        </p:nvSpPr>
        <p:spPr>
          <a:xfrm>
            <a:off x="4385754" y="2322526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4E90F59-A931-77F2-9305-DD670438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4" y="222119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08F6E0D-90E2-16D1-9058-99CFA33E5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75" y="59516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object 12">
            <a:extLst>
              <a:ext uri="{FF2B5EF4-FFF2-40B4-BE49-F238E27FC236}">
                <a16:creationId xmlns:a16="http://schemas.microsoft.com/office/drawing/2014/main" id="{899856E9-65E5-00A8-7A9A-B85ADBEA5265}"/>
              </a:ext>
            </a:extLst>
          </p:cNvPr>
          <p:cNvSpPr/>
          <p:nvPr/>
        </p:nvSpPr>
        <p:spPr>
          <a:xfrm>
            <a:off x="0" y="3634105"/>
            <a:ext cx="3356610" cy="306070"/>
          </a:xfrm>
          <a:custGeom>
            <a:avLst/>
            <a:gdLst/>
            <a:ahLst/>
            <a:cxnLst/>
            <a:rect l="l" t="t" r="r" b="b"/>
            <a:pathLst>
              <a:path w="3445510" h="306070">
                <a:moveTo>
                  <a:pt x="3445408" y="0"/>
                </a:moveTo>
                <a:lnTo>
                  <a:pt x="0" y="0"/>
                </a:lnTo>
                <a:lnTo>
                  <a:pt x="0" y="306006"/>
                </a:lnTo>
                <a:lnTo>
                  <a:pt x="3058401" y="306006"/>
                </a:lnTo>
                <a:lnTo>
                  <a:pt x="3445408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9EDD1859-6BD7-A9E2-CDB7-6C61683D861E}"/>
              </a:ext>
            </a:extLst>
          </p:cNvPr>
          <p:cNvSpPr txBox="1"/>
          <p:nvPr/>
        </p:nvSpPr>
        <p:spPr>
          <a:xfrm>
            <a:off x="405376" y="3635375"/>
            <a:ext cx="962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VICENZA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ABFE0D72-83E6-8742-66E6-F1B3C0A7AFE4}"/>
              </a:ext>
            </a:extLst>
          </p:cNvPr>
          <p:cNvSpPr txBox="1"/>
          <p:nvPr/>
        </p:nvSpPr>
        <p:spPr>
          <a:xfrm>
            <a:off x="4291718" y="371767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441018B7-8661-6850-D9BD-F101E9F59E22}"/>
              </a:ext>
            </a:extLst>
          </p:cNvPr>
          <p:cNvSpPr/>
          <p:nvPr/>
        </p:nvSpPr>
        <p:spPr>
          <a:xfrm>
            <a:off x="3318249" y="4258577"/>
            <a:ext cx="720001" cy="14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40" name="object 7">
            <a:extLst>
              <a:ext uri="{FF2B5EF4-FFF2-40B4-BE49-F238E27FC236}">
                <a16:creationId xmlns:a16="http://schemas.microsoft.com/office/drawing/2014/main" id="{05E6710A-2C94-FED5-5626-E37C214D2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96990"/>
              </p:ext>
            </p:extLst>
          </p:nvPr>
        </p:nvGraphicFramePr>
        <p:xfrm>
          <a:off x="368300" y="4121982"/>
          <a:ext cx="4961251" cy="64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lang="it-IT"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</a:t>
                      </a: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’’</a:t>
                      </a:r>
                      <a:endParaRPr lang="it-IT" sz="7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5.900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816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Network </a:t>
                      </a:r>
                      <a:r>
                        <a:rPr lang="it-IT" sz="700" b="1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Mix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140x200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40.800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34.400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object 11">
            <a:extLst>
              <a:ext uri="{FF2B5EF4-FFF2-40B4-BE49-F238E27FC236}">
                <a16:creationId xmlns:a16="http://schemas.microsoft.com/office/drawing/2014/main" id="{35AAF75E-2BC0-065B-1763-0E44AD432D30}"/>
              </a:ext>
            </a:extLst>
          </p:cNvPr>
          <p:cNvSpPr/>
          <p:nvPr/>
        </p:nvSpPr>
        <p:spPr>
          <a:xfrm>
            <a:off x="3024473" y="3711575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EEA08A4B-9F12-4AD7-AA5D-B51A6A9D8C84}"/>
              </a:ext>
            </a:extLst>
          </p:cNvPr>
          <p:cNvSpPr txBox="1"/>
          <p:nvPr/>
        </p:nvSpPr>
        <p:spPr>
          <a:xfrm>
            <a:off x="3989787" y="3742322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84B8FA7B-B6EB-5A38-B479-93B147C9D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93" y="366907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4" name="object 8">
            <a:extLst>
              <a:ext uri="{FF2B5EF4-FFF2-40B4-BE49-F238E27FC236}">
                <a16:creationId xmlns:a16="http://schemas.microsoft.com/office/drawing/2014/main" id="{95EFBE56-735C-7B34-DADC-2A818B374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351"/>
              </p:ext>
            </p:extLst>
          </p:nvPr>
        </p:nvGraphicFramePr>
        <p:xfrm>
          <a:off x="444500" y="5847792"/>
          <a:ext cx="4959348" cy="175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5148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Prisma</a:t>
                      </a:r>
                      <a:endParaRPr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Prisma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600x300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12.950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65357"/>
                  </a:ext>
                </a:extLst>
              </a:tr>
            </a:tbl>
          </a:graphicData>
        </a:graphic>
      </p:graphicFrame>
      <p:sp>
        <p:nvSpPr>
          <p:cNvPr id="45" name="object 16">
            <a:extLst>
              <a:ext uri="{FF2B5EF4-FFF2-40B4-BE49-F238E27FC236}">
                <a16:creationId xmlns:a16="http://schemas.microsoft.com/office/drawing/2014/main" id="{C0A048BD-2E0A-DE7D-8C6A-F9F08A5260C9}"/>
              </a:ext>
            </a:extLst>
          </p:cNvPr>
          <p:cNvSpPr txBox="1"/>
          <p:nvPr/>
        </p:nvSpPr>
        <p:spPr>
          <a:xfrm>
            <a:off x="697984" y="5699609"/>
            <a:ext cx="3270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LIBERA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512013C9-CF38-6016-F892-5C63AD68EF1F}"/>
              </a:ext>
            </a:extLst>
          </p:cNvPr>
          <p:cNvSpPr txBox="1"/>
          <p:nvPr/>
        </p:nvSpPr>
        <p:spPr>
          <a:xfrm>
            <a:off x="1319635" y="5699609"/>
            <a:ext cx="329755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410" algn="l"/>
                <a:tab pos="1087755" algn="l"/>
                <a:tab pos="1633855" algn="l"/>
                <a:tab pos="2858770" algn="l"/>
              </a:tabLst>
            </a:pP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Q.TA’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DESCRIZIONE	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PERIODO   </a:t>
            </a:r>
            <a:r>
              <a:rPr sz="600" b="1" spc="9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MEDIA	</a:t>
            </a:r>
            <a:r>
              <a:rPr sz="600" b="1" spc="-3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-2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7DDFE858-2228-46F3-B841-F4D675F3C373}"/>
              </a:ext>
            </a:extLst>
          </p:cNvPr>
          <p:cNvSpPr txBox="1"/>
          <p:nvPr/>
        </p:nvSpPr>
        <p:spPr>
          <a:xfrm>
            <a:off x="4934665" y="5699609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E70FC6D0-EECD-C0BE-83A6-EF746AC50020}"/>
              </a:ext>
            </a:extLst>
          </p:cNvPr>
          <p:cNvSpPr/>
          <p:nvPr/>
        </p:nvSpPr>
        <p:spPr>
          <a:xfrm>
            <a:off x="3111631" y="5301997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F23B7283-D924-06C3-872B-DF6BD4B53CB4}"/>
              </a:ext>
            </a:extLst>
          </p:cNvPr>
          <p:cNvSpPr txBox="1"/>
          <p:nvPr/>
        </p:nvSpPr>
        <p:spPr>
          <a:xfrm>
            <a:off x="4408580" y="5353928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FC5D536C-4F5A-E5FA-E616-91587334D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67" y="525454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78E5B172-AD06-88B2-1024-79D0C9B66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23022"/>
              </p:ext>
            </p:extLst>
          </p:nvPr>
        </p:nvGraphicFramePr>
        <p:xfrm>
          <a:off x="433104" y="7081772"/>
          <a:ext cx="4952999" cy="897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R="127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21">
            <a:extLst>
              <a:ext uri="{FF2B5EF4-FFF2-40B4-BE49-F238E27FC236}">
                <a16:creationId xmlns:a16="http://schemas.microsoft.com/office/drawing/2014/main" id="{054CB744-4061-0D0C-5C3C-3644362A238D}"/>
              </a:ext>
            </a:extLst>
          </p:cNvPr>
          <p:cNvSpPr/>
          <p:nvPr/>
        </p:nvSpPr>
        <p:spPr>
          <a:xfrm>
            <a:off x="3085198" y="6659783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9E5C0532-2282-2F90-A346-C829244DFE09}"/>
              </a:ext>
            </a:extLst>
          </p:cNvPr>
          <p:cNvSpPr txBox="1"/>
          <p:nvPr/>
        </p:nvSpPr>
        <p:spPr>
          <a:xfrm>
            <a:off x="4354131" y="6690542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7309318-9E30-C5E5-FEBE-50E134AC0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69" y="660730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62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75" y="530479"/>
            <a:ext cx="1419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VERONA</a:t>
            </a:r>
            <a:endParaRPr sz="9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3418" y="66967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E956E1D4-A34D-2655-1BB8-AFEB2CD71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49187"/>
              </p:ext>
            </p:extLst>
          </p:nvPr>
        </p:nvGraphicFramePr>
        <p:xfrm>
          <a:off x="359337" y="1205563"/>
          <a:ext cx="4961251" cy="1593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114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</a:t>
                      </a: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’’</a:t>
                      </a:r>
                      <a:endParaRPr sz="7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9.400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118.800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816"/>
                  </a:ext>
                </a:extLst>
              </a:tr>
              <a:tr h="174489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94.800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89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Senior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Senior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320x240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62.400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73174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94.800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Fermate Bus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100x140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40.800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Bike station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46355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Wrapping bike sharing 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40-50 mq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28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5585" marR="46355" algn="l" font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16.340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46355" algn="l" font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430768"/>
                  </a:ext>
                </a:extLst>
              </a:tr>
              <a:tr h="174476"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Bike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Bike </a:t>
                      </a:r>
                      <a:r>
                        <a:rPr lang="it-IT" sz="7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wrapping</a:t>
                      </a:r>
                      <a:endParaRPr lang="it-IT"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355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28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46355" algn="l" font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21.200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46355" algn="l" font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66725"/>
                  </a:ext>
                </a:extLst>
              </a:tr>
            </a:tbl>
          </a:graphicData>
        </a:graphic>
      </p:graphicFrame>
      <p:sp>
        <p:nvSpPr>
          <p:cNvPr id="23" name="object 11">
            <a:extLst>
              <a:ext uri="{FF2B5EF4-FFF2-40B4-BE49-F238E27FC236}">
                <a16:creationId xmlns:a16="http://schemas.microsoft.com/office/drawing/2014/main" id="{9D4EF165-A727-1E3C-C737-B100E14BBF2D}"/>
              </a:ext>
            </a:extLst>
          </p:cNvPr>
          <p:cNvSpPr/>
          <p:nvPr/>
        </p:nvSpPr>
        <p:spPr>
          <a:xfrm>
            <a:off x="3016173" y="663575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8B2EFDFA-3737-DF4D-362B-54A4F5FAF41F}"/>
              </a:ext>
            </a:extLst>
          </p:cNvPr>
          <p:cNvSpPr txBox="1"/>
          <p:nvPr/>
        </p:nvSpPr>
        <p:spPr>
          <a:xfrm>
            <a:off x="3981487" y="694322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8F6E0D-90E2-16D1-9058-99CFA33E5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4" y="62236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25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2">
            <a:extLst>
              <a:ext uri="{FF2B5EF4-FFF2-40B4-BE49-F238E27FC236}">
                <a16:creationId xmlns:a16="http://schemas.microsoft.com/office/drawing/2014/main" id="{58B5D063-57AA-EFF4-C580-04E282CE22CB}"/>
              </a:ext>
            </a:extLst>
          </p:cNvPr>
          <p:cNvSpPr/>
          <p:nvPr/>
        </p:nvSpPr>
        <p:spPr>
          <a:xfrm>
            <a:off x="0" y="525605"/>
            <a:ext cx="3445510" cy="306070"/>
          </a:xfrm>
          <a:custGeom>
            <a:avLst/>
            <a:gdLst/>
            <a:ahLst/>
            <a:cxnLst/>
            <a:rect l="l" t="t" r="r" b="b"/>
            <a:pathLst>
              <a:path w="3445510" h="306070">
                <a:moveTo>
                  <a:pt x="3445408" y="0"/>
                </a:moveTo>
                <a:lnTo>
                  <a:pt x="0" y="0"/>
                </a:lnTo>
                <a:lnTo>
                  <a:pt x="0" y="306006"/>
                </a:lnTo>
                <a:lnTo>
                  <a:pt x="3058401" y="306006"/>
                </a:lnTo>
                <a:lnTo>
                  <a:pt x="3445408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376" y="512445"/>
            <a:ext cx="962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BELLUNO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24942"/>
              </p:ext>
            </p:extLst>
          </p:nvPr>
        </p:nvGraphicFramePr>
        <p:xfrm>
          <a:off x="423600" y="1024947"/>
          <a:ext cx="4961887" cy="747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1091"/>
              </p:ext>
            </p:extLst>
          </p:nvPr>
        </p:nvGraphicFramePr>
        <p:xfrm>
          <a:off x="423600" y="2084419"/>
          <a:ext cx="4959981" cy="361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R="317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 marR="130810" indent="-93980">
                        <a:lnSpc>
                          <a:spcPct val="59500"/>
                        </a:lnSpc>
                        <a:spcBef>
                          <a:spcPts val="535"/>
                        </a:spcBef>
                      </a:pPr>
                      <a:r>
                        <a:rPr sz="1050" spc="-60" baseline="-3968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per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081604" y="611936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0524" y="642683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19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8D85F82-218B-4BF1-BC3D-CFDE786F9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24" y="51257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5978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375" y="535470"/>
            <a:ext cx="875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TREVISO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99179"/>
              </p:ext>
            </p:extLst>
          </p:nvPr>
        </p:nvGraphicFramePr>
        <p:xfrm>
          <a:off x="369209" y="1045292"/>
          <a:ext cx="4952999" cy="1351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3600">
                <a:tc>
                  <a:txBody>
                    <a:bodyPr/>
                    <a:lstStyle/>
                    <a:p>
                      <a:pPr marL="1079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2.260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94007"/>
              </p:ext>
            </p:extLst>
          </p:nvPr>
        </p:nvGraphicFramePr>
        <p:xfrm>
          <a:off x="349896" y="2486260"/>
          <a:ext cx="4970778" cy="37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4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3175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009607" y="634593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8528" y="66534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20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3A50758-FD73-4FFE-A996-4FE2AE2F1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27" y="58861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8692286C-24CD-207A-70C8-03F7E3F9F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52372"/>
              </p:ext>
            </p:extLst>
          </p:nvPr>
        </p:nvGraphicFramePr>
        <p:xfrm>
          <a:off x="368999" y="3898716"/>
          <a:ext cx="4961253" cy="792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3640"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CIRUCITO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UBICAZIONE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765"/>
                        </a:lnSpc>
                      </a:pPr>
                      <a:r>
                        <a:rPr sz="650" b="1" spc="1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2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Diginetwork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95x167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1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</a:t>
                      </a: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Arrivals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210x118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2.600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57861"/>
                  </a:ext>
                </a:extLst>
              </a:tr>
              <a:tr h="17301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</a:t>
                      </a: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Sentinel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600x100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4.680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51484"/>
                  </a:ext>
                </a:extLst>
              </a:tr>
            </a:tbl>
          </a:graphicData>
        </a:graphic>
      </p:graphicFrame>
      <p:sp>
        <p:nvSpPr>
          <p:cNvPr id="19" name="object 17">
            <a:extLst>
              <a:ext uri="{FF2B5EF4-FFF2-40B4-BE49-F238E27FC236}">
                <a16:creationId xmlns:a16="http://schemas.microsoft.com/office/drawing/2014/main" id="{E2A27AB2-C6C4-61B6-9A01-0A8D3CECA0D2}"/>
              </a:ext>
            </a:extLst>
          </p:cNvPr>
          <p:cNvSpPr/>
          <p:nvPr/>
        </p:nvSpPr>
        <p:spPr>
          <a:xfrm>
            <a:off x="3014852" y="3406775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710D59BC-F363-6AC0-AEAE-D2B9ABDC8ABA}"/>
              </a:ext>
            </a:extLst>
          </p:cNvPr>
          <p:cNvSpPr txBox="1"/>
          <p:nvPr/>
        </p:nvSpPr>
        <p:spPr>
          <a:xfrm>
            <a:off x="4238206" y="3454544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99F05AFF-F64D-A6DB-BDE9-082AAD2B0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3" y="336937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05850"/>
            <a:ext cx="3366770" cy="306070"/>
          </a:xfrm>
          <a:custGeom>
            <a:avLst/>
            <a:gdLst/>
            <a:ahLst/>
            <a:cxnLst/>
            <a:rect l="l" t="t" r="r" b="b"/>
            <a:pathLst>
              <a:path w="3366770" h="306070">
                <a:moveTo>
                  <a:pt x="3366452" y="0"/>
                </a:moveTo>
                <a:lnTo>
                  <a:pt x="0" y="0"/>
                </a:lnTo>
                <a:lnTo>
                  <a:pt x="0" y="305993"/>
                </a:lnTo>
                <a:lnTo>
                  <a:pt x="2979458" y="305993"/>
                </a:lnTo>
                <a:lnTo>
                  <a:pt x="336645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527" y="2505316"/>
            <a:ext cx="20377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VITTORIO VENETO</a:t>
            </a:r>
            <a:r>
              <a:rPr sz="1400" b="1" spc="-1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(TV)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1175"/>
            <a:ext cx="3372485" cy="306070"/>
          </a:xfrm>
          <a:custGeom>
            <a:avLst/>
            <a:gdLst/>
            <a:ahLst/>
            <a:cxnLst/>
            <a:rect l="l" t="t" r="r" b="b"/>
            <a:pathLst>
              <a:path w="3372485" h="306070">
                <a:moveTo>
                  <a:pt x="3372307" y="0"/>
                </a:moveTo>
                <a:lnTo>
                  <a:pt x="0" y="0"/>
                </a:lnTo>
                <a:lnTo>
                  <a:pt x="0" y="306006"/>
                </a:lnTo>
                <a:lnTo>
                  <a:pt x="2985300" y="306006"/>
                </a:lnTo>
                <a:lnTo>
                  <a:pt x="3372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376" y="511175"/>
            <a:ext cx="1577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CONEGLIANO</a:t>
            </a:r>
            <a:r>
              <a:rPr sz="1400" b="1" spc="-10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(TV)</a:t>
            </a:r>
            <a:endParaRPr sz="9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23871" y="3334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Veneto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28233"/>
              </p:ext>
            </p:extLst>
          </p:nvPr>
        </p:nvGraphicFramePr>
        <p:xfrm>
          <a:off x="349896" y="1088548"/>
          <a:ext cx="4973319" cy="119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186"/>
              </p:ext>
            </p:extLst>
          </p:nvPr>
        </p:nvGraphicFramePr>
        <p:xfrm>
          <a:off x="369209" y="2993828"/>
          <a:ext cx="4951728" cy="74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810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4278528" y="66534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13760" y="666559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2681" y="69730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11919" y="258318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0839" y="261392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20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1453C388-661B-45C9-9D72-36F206244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95" y="62520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B2713E4-AF48-46D5-AAA6-BB9ED0906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72" y="2543147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387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23709"/>
            <a:ext cx="3462654" cy="306070"/>
          </a:xfrm>
          <a:custGeom>
            <a:avLst/>
            <a:gdLst/>
            <a:ahLst/>
            <a:cxnLst/>
            <a:rect l="l" t="t" r="r" b="b"/>
            <a:pathLst>
              <a:path w="3462654" h="306069">
                <a:moveTo>
                  <a:pt x="3462312" y="0"/>
                </a:moveTo>
                <a:lnTo>
                  <a:pt x="0" y="0"/>
                </a:lnTo>
                <a:lnTo>
                  <a:pt x="0" y="305993"/>
                </a:lnTo>
                <a:lnTo>
                  <a:pt x="3068243" y="305993"/>
                </a:lnTo>
                <a:lnTo>
                  <a:pt x="346231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376" y="523188"/>
            <a:ext cx="12884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PORDENONE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082" y="33349"/>
            <a:ext cx="24161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5" dirty="0">
                <a:latin typeface="Century Gothic" panose="020B0502020202020204" pitchFamily="34" charset="0"/>
              </a:rPr>
              <a:t>Friuli </a:t>
            </a:r>
            <a:r>
              <a:rPr sz="2000" spc="-140" dirty="0">
                <a:latin typeface="Century Gothic" panose="020B0502020202020204" pitchFamily="34" charset="0"/>
              </a:rPr>
              <a:t>Venezia</a:t>
            </a:r>
            <a:r>
              <a:rPr sz="2000" spc="95" dirty="0">
                <a:latin typeface="Century Gothic" panose="020B0502020202020204" pitchFamily="34" charset="0"/>
              </a:rPr>
              <a:t> </a:t>
            </a:r>
            <a:r>
              <a:rPr sz="2000" spc="-120" dirty="0">
                <a:latin typeface="Century Gothic" panose="020B0502020202020204" pitchFamily="34" charset="0"/>
              </a:rPr>
              <a:t>Giulia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93882"/>
              </p:ext>
            </p:extLst>
          </p:nvPr>
        </p:nvGraphicFramePr>
        <p:xfrm>
          <a:off x="432778" y="1050499"/>
          <a:ext cx="4960619" cy="1797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5268">
                <a:tc>
                  <a:txBody>
                    <a:bodyPr/>
                    <a:lstStyle/>
                    <a:p>
                      <a:pPr marL="3429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8412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9589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27551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99719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2.210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093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220554"/>
                  </a:ext>
                </a:extLst>
              </a:tr>
              <a:tr h="182740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306398"/>
                  </a:ext>
                </a:extLst>
              </a:tr>
              <a:tr h="182740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86277" y="62804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5198" y="65880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21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C818218-808C-4E98-AF3A-D3D9A8A37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58861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CDC168B7-C065-60BB-8531-3D5CDD963557}"/>
              </a:ext>
            </a:extLst>
          </p:cNvPr>
          <p:cNvSpPr txBox="1"/>
          <p:nvPr/>
        </p:nvSpPr>
        <p:spPr>
          <a:xfrm>
            <a:off x="405376" y="3635375"/>
            <a:ext cx="962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VICENZA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A958F26D-2A2E-8EEE-2D35-0E0DDBA964B6}"/>
              </a:ext>
            </a:extLst>
          </p:cNvPr>
          <p:cNvSpPr txBox="1"/>
          <p:nvPr/>
        </p:nvSpPr>
        <p:spPr>
          <a:xfrm>
            <a:off x="4291718" y="371767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44F2C007-9EB1-6883-93F8-18483EFE8A6E}"/>
              </a:ext>
            </a:extLst>
          </p:cNvPr>
          <p:cNvSpPr/>
          <p:nvPr/>
        </p:nvSpPr>
        <p:spPr>
          <a:xfrm>
            <a:off x="3024473" y="3711575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D0F34C4-BECB-7C41-CD4A-AEBC0F6B4752}"/>
              </a:ext>
            </a:extLst>
          </p:cNvPr>
          <p:cNvSpPr txBox="1"/>
          <p:nvPr/>
        </p:nvSpPr>
        <p:spPr>
          <a:xfrm>
            <a:off x="3989787" y="3742322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D47B5ED-C472-7BC9-EE5E-B376760C0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635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FD583F46-EFB4-9A6F-A419-E08A4441B4B0}"/>
              </a:ext>
            </a:extLst>
          </p:cNvPr>
          <p:cNvSpPr/>
          <p:nvPr/>
        </p:nvSpPr>
        <p:spPr>
          <a:xfrm>
            <a:off x="0" y="3634105"/>
            <a:ext cx="3366770" cy="306070"/>
          </a:xfrm>
          <a:custGeom>
            <a:avLst/>
            <a:gdLst/>
            <a:ahLst/>
            <a:cxnLst/>
            <a:rect l="l" t="t" r="r" b="b"/>
            <a:pathLst>
              <a:path w="3366770" h="306070">
                <a:moveTo>
                  <a:pt x="3366452" y="0"/>
                </a:moveTo>
                <a:lnTo>
                  <a:pt x="0" y="0"/>
                </a:lnTo>
                <a:lnTo>
                  <a:pt x="0" y="305993"/>
                </a:lnTo>
                <a:lnTo>
                  <a:pt x="2979458" y="305993"/>
                </a:lnTo>
                <a:lnTo>
                  <a:pt x="336645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CF857B9C-3499-2340-E273-915C9D72C2A0}"/>
              </a:ext>
            </a:extLst>
          </p:cNvPr>
          <p:cNvSpPr txBox="1"/>
          <p:nvPr/>
        </p:nvSpPr>
        <p:spPr>
          <a:xfrm>
            <a:off x="351375" y="3635375"/>
            <a:ext cx="10077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TRIESTE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64E796C5-A932-B98F-49AE-90D380271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0551"/>
              </p:ext>
            </p:extLst>
          </p:nvPr>
        </p:nvGraphicFramePr>
        <p:xfrm>
          <a:off x="436249" y="4168775"/>
          <a:ext cx="5002522" cy="496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5486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81.500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6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15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Fermate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34.400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6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10077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375" y="530479"/>
            <a:ext cx="10077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BOLOGNA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2676" y="33349"/>
            <a:ext cx="205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Century Gothic" panose="020B0502020202020204" pitchFamily="34" charset="0"/>
              </a:rPr>
              <a:t>Emilia</a:t>
            </a:r>
            <a:r>
              <a:rPr sz="2000" spc="-55" dirty="0">
                <a:latin typeface="Century Gothic" panose="020B0502020202020204" pitchFamily="34" charset="0"/>
              </a:rPr>
              <a:t> </a:t>
            </a:r>
            <a:r>
              <a:rPr sz="2000" spc="-110" dirty="0">
                <a:latin typeface="Century Gothic" panose="020B0502020202020204" pitchFamily="34" charset="0"/>
              </a:rPr>
              <a:t>Romagna</a:t>
            </a:r>
            <a:endParaRPr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96276"/>
              </p:ext>
            </p:extLst>
          </p:nvPr>
        </p:nvGraphicFramePr>
        <p:xfrm>
          <a:off x="359321" y="5937778"/>
          <a:ext cx="4961887" cy="364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314">
                <a:tc>
                  <a:txBody>
                    <a:bodyPr/>
                    <a:lstStyle/>
                    <a:p>
                      <a:pPr marL="14604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116839" indent="-93980">
                        <a:lnSpc>
                          <a:spcPct val="59500"/>
                        </a:lnSpc>
                        <a:spcBef>
                          <a:spcPts val="535"/>
                        </a:spcBef>
                      </a:pPr>
                      <a:r>
                        <a:rPr sz="1050" spc="-60" baseline="-3968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per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13943"/>
              </p:ext>
            </p:extLst>
          </p:nvPr>
        </p:nvGraphicFramePr>
        <p:xfrm>
          <a:off x="349705" y="1046401"/>
          <a:ext cx="5147998" cy="1255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4642">
                <a:tc>
                  <a:txBody>
                    <a:bodyPr/>
                    <a:lstStyle/>
                    <a:p>
                      <a:pPr marL="2159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51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Ultra High Definition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75’’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29908"/>
                  </a:ext>
                </a:extLst>
              </a:tr>
              <a:tr h="136676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Senior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Digital Led 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306x223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7.100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DE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91768"/>
                  </a:ext>
                </a:extLst>
              </a:tr>
              <a:tr h="136676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114.540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689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Night 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606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 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Night 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DE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676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</a:t>
                      </a:r>
                      <a:r>
                        <a:rPr lang="it-IT" sz="700" b="1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opache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73.100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08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Senior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Senior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320x240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71.700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D6DDEA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2.390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45834"/>
              </p:ext>
            </p:extLst>
          </p:nvPr>
        </p:nvGraphicFramePr>
        <p:xfrm>
          <a:off x="359321" y="4131000"/>
          <a:ext cx="4965699" cy="1496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Half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595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81220"/>
              </p:ext>
            </p:extLst>
          </p:nvPr>
        </p:nvGraphicFramePr>
        <p:xfrm>
          <a:off x="349849" y="2644775"/>
          <a:ext cx="4969506" cy="314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7559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Pensilina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ill./opache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2E6F4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011398" y="371368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0331" y="3744431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7169" y="641604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1487" y="672350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22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37A75E9-AF48-4E7C-9FB4-741D96B17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7" y="3635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F7A90DD-BE86-4F71-9AE7-18A04ABD5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75" y="59516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" y="495153"/>
            <a:ext cx="3416300" cy="341891"/>
          </a:xfrm>
          <a:custGeom>
            <a:avLst/>
            <a:gdLst/>
            <a:ahLst/>
            <a:cxnLst/>
            <a:rect l="l" t="t" r="r" b="b"/>
            <a:pathLst>
              <a:path w="3438525" h="306069">
                <a:moveTo>
                  <a:pt x="3437991" y="0"/>
                </a:moveTo>
                <a:lnTo>
                  <a:pt x="0" y="0"/>
                </a:lnTo>
                <a:lnTo>
                  <a:pt x="0" y="305993"/>
                </a:lnTo>
                <a:lnTo>
                  <a:pt x="3050997" y="305993"/>
                </a:lnTo>
                <a:lnTo>
                  <a:pt x="3437991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1649" y="8273116"/>
            <a:ext cx="749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7661" y="33349"/>
            <a:ext cx="12166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Piemonte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45677"/>
              </p:ext>
            </p:extLst>
          </p:nvPr>
        </p:nvGraphicFramePr>
        <p:xfrm>
          <a:off x="430416" y="1042309"/>
          <a:ext cx="4961887" cy="3333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6386">
                <a:tc>
                  <a:txBody>
                    <a:bodyPr/>
                    <a:lstStyle/>
                    <a:p>
                      <a:pPr marR="4635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60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Half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4.290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73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420x150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5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43.600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Eurotram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61.700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3040" marR="185420" indent="48260" algn="ctr">
                        <a:lnSpc>
                          <a:spcPct val="79400"/>
                        </a:lnSpc>
                        <a:spcBef>
                          <a:spcPts val="409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Interurbano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67331"/>
              </p:ext>
            </p:extLst>
          </p:nvPr>
        </p:nvGraphicFramePr>
        <p:xfrm>
          <a:off x="431999" y="4487405"/>
          <a:ext cx="4956174" cy="40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9840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5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55575" indent="-4445">
                        <a:lnSpc>
                          <a:spcPts val="700"/>
                        </a:lnSpc>
                        <a:spcBef>
                          <a:spcPts val="29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Autobus-Tram  </a:t>
                      </a:r>
                      <a:r>
                        <a:rPr sz="65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sz="6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6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5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6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3077857" y="63713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47840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072" y="539457"/>
            <a:ext cx="7861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TORINO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46790" y="66789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A34A65AE-D94C-4F1C-A405-738A74294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47" y="587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90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10077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375" y="530479"/>
            <a:ext cx="10077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BOLOGNA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2676" y="33349"/>
            <a:ext cx="205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Century Gothic" panose="020B0502020202020204" pitchFamily="34" charset="0"/>
              </a:rPr>
              <a:t>Emilia</a:t>
            </a:r>
            <a:r>
              <a:rPr sz="2000" spc="-55" dirty="0">
                <a:latin typeface="Century Gothic" panose="020B0502020202020204" pitchFamily="34" charset="0"/>
              </a:rPr>
              <a:t> </a:t>
            </a:r>
            <a:r>
              <a:rPr sz="2000" spc="-110" dirty="0">
                <a:latin typeface="Century Gothic" panose="020B0502020202020204" pitchFamily="34" charset="0"/>
              </a:rPr>
              <a:t>Romagna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22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7C2E8B77-E70D-BF5C-D202-2343A6F0B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42847"/>
              </p:ext>
            </p:extLst>
          </p:nvPr>
        </p:nvGraphicFramePr>
        <p:xfrm>
          <a:off x="433084" y="1155516"/>
          <a:ext cx="4961253" cy="71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318"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CIRUCITO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UBICAZIONE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765"/>
                        </a:lnSpc>
                      </a:pPr>
                      <a:r>
                        <a:rPr sz="650" b="1" spc="1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0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AEEF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49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Diginetwork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87x154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17.850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88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Digiwelcome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17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216x121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13.650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57861"/>
                  </a:ext>
                </a:extLst>
              </a:tr>
              <a:tr h="15384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Digital </a:t>
                      </a:r>
                      <a:r>
                        <a:rPr lang="it-IT" sz="700" b="1" spc="-20" dirty="0" err="1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Sentinel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10489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Schermi LCD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300x300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16.800</a:t>
                      </a:r>
                      <a:endParaRPr sz="700" b="1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500</a:t>
                      </a:r>
                      <a:endParaRPr sz="700" b="0" spc="-2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51484"/>
                  </a:ext>
                </a:extLst>
              </a:tr>
            </a:tbl>
          </a:graphicData>
        </a:graphic>
      </p:graphicFrame>
      <p:sp>
        <p:nvSpPr>
          <p:cNvPr id="15" name="object 17">
            <a:extLst>
              <a:ext uri="{FF2B5EF4-FFF2-40B4-BE49-F238E27FC236}">
                <a16:creationId xmlns:a16="http://schemas.microsoft.com/office/drawing/2014/main" id="{4D9201D4-D772-36D5-E6E2-7BE02194039E}"/>
              </a:ext>
            </a:extLst>
          </p:cNvPr>
          <p:cNvSpPr/>
          <p:nvPr/>
        </p:nvSpPr>
        <p:spPr>
          <a:xfrm>
            <a:off x="3078937" y="663575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AD253EC8-608B-22CA-4329-47DCE7EF15E1}"/>
              </a:ext>
            </a:extLst>
          </p:cNvPr>
          <p:cNvSpPr txBox="1"/>
          <p:nvPr/>
        </p:nvSpPr>
        <p:spPr>
          <a:xfrm>
            <a:off x="4302291" y="711344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ED85C00-EBB6-6567-16AB-4216898C8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58" y="587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649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2676" y="33349"/>
            <a:ext cx="205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Century Gothic" panose="020B0502020202020204" pitchFamily="34" charset="0"/>
              </a:rPr>
              <a:t>Emilia</a:t>
            </a:r>
            <a:r>
              <a:rPr sz="2000" spc="-55" dirty="0">
                <a:latin typeface="Century Gothic" panose="020B0502020202020204" pitchFamily="34" charset="0"/>
              </a:rPr>
              <a:t> </a:t>
            </a:r>
            <a:r>
              <a:rPr sz="2000" spc="-110" dirty="0">
                <a:latin typeface="Century Gothic" panose="020B0502020202020204" pitchFamily="34" charset="0"/>
              </a:rPr>
              <a:t>Romagna</a:t>
            </a:r>
            <a:endParaRPr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26079"/>
              </p:ext>
            </p:extLst>
          </p:nvPr>
        </p:nvGraphicFramePr>
        <p:xfrm>
          <a:off x="423000" y="3816293"/>
          <a:ext cx="4961254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64481"/>
              </p:ext>
            </p:extLst>
          </p:nvPr>
        </p:nvGraphicFramePr>
        <p:xfrm>
          <a:off x="422607" y="5855163"/>
          <a:ext cx="4961254" cy="747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80623"/>
              </p:ext>
            </p:extLst>
          </p:nvPr>
        </p:nvGraphicFramePr>
        <p:xfrm>
          <a:off x="423000" y="2212816"/>
          <a:ext cx="4962523" cy="897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85757" y="1799907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4690" y="183066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729600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87001" y="340588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5934" y="343664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37305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70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84741" y="5446471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3674" y="547723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5376176"/>
            <a:ext cx="3426460" cy="306070"/>
          </a:xfrm>
          <a:custGeom>
            <a:avLst/>
            <a:gdLst/>
            <a:ahLst/>
            <a:cxnLst/>
            <a:rect l="l" t="t" r="r" b="b"/>
            <a:pathLst>
              <a:path w="3426460" h="306070">
                <a:moveTo>
                  <a:pt x="3425913" y="0"/>
                </a:moveTo>
                <a:lnTo>
                  <a:pt x="0" y="0"/>
                </a:lnTo>
                <a:lnTo>
                  <a:pt x="0" y="306006"/>
                </a:lnTo>
                <a:lnTo>
                  <a:pt x="3038906" y="306006"/>
                </a:lnTo>
                <a:lnTo>
                  <a:pt x="342591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376" y="3336785"/>
            <a:ext cx="909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MODENA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983" y="5375655"/>
            <a:ext cx="949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CARPI</a:t>
            </a:r>
            <a:r>
              <a:rPr sz="1400" b="1" spc="-1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050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(MO)</a:t>
            </a:r>
            <a:endParaRPr sz="105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376" y="1729092"/>
            <a:ext cx="958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FERRARA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530999"/>
            <a:ext cx="3440429" cy="306070"/>
          </a:xfrm>
          <a:custGeom>
            <a:avLst/>
            <a:gdLst/>
            <a:ahLst/>
            <a:cxnLst/>
            <a:rect l="l" t="t" r="r" b="b"/>
            <a:pathLst>
              <a:path w="3440429" h="306069">
                <a:moveTo>
                  <a:pt x="3439934" y="0"/>
                </a:moveTo>
                <a:lnTo>
                  <a:pt x="0" y="0"/>
                </a:lnTo>
                <a:lnTo>
                  <a:pt x="0" y="306006"/>
                </a:lnTo>
                <a:lnTo>
                  <a:pt x="3052940" y="306006"/>
                </a:lnTo>
                <a:lnTo>
                  <a:pt x="3439934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017" y="530479"/>
            <a:ext cx="1409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S.LAZZARO</a:t>
            </a:r>
            <a:r>
              <a:rPr sz="1400" b="1" spc="-1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0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(BO)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27572" y="1016908"/>
          <a:ext cx="4959346" cy="451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3683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Night 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Night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09220" algn="r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3083432" y="611162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9742" y="641908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23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CE63A42C-0053-4F39-846D-30989B93B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62" y="175219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86F6EF6E-6A92-4103-9EA2-DF295DA0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25" y="57611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6699CC2-9854-42C7-9378-5C94336B6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62" y="336848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DB69EB3D-09B0-491B-B228-EB42E7303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62" y="540770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2676" y="33349"/>
            <a:ext cx="205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Century Gothic" panose="020B0502020202020204" pitchFamily="34" charset="0"/>
              </a:rPr>
              <a:t>Emilia</a:t>
            </a:r>
            <a:r>
              <a:rPr sz="2000" spc="-55" dirty="0">
                <a:latin typeface="Century Gothic" panose="020B0502020202020204" pitchFamily="34" charset="0"/>
              </a:rPr>
              <a:t> </a:t>
            </a:r>
            <a:r>
              <a:rPr sz="2000" spc="-110" dirty="0">
                <a:latin typeface="Century Gothic" panose="020B0502020202020204" pitchFamily="34" charset="0"/>
              </a:rPr>
              <a:t>Romagna</a:t>
            </a:r>
            <a:endParaRPr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5936"/>
              </p:ext>
            </p:extLst>
          </p:nvPr>
        </p:nvGraphicFramePr>
        <p:xfrm>
          <a:off x="361996" y="1041431"/>
          <a:ext cx="4961251" cy="993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1082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Ultra High Definition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0489" lv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85’’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D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Mupen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65.00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961"/>
                  </a:ext>
                </a:extLst>
              </a:tr>
              <a:tr h="159677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95295"/>
                  </a:ext>
                </a:extLst>
              </a:tr>
              <a:tr h="159677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Colonna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Colonne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120x325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10957"/>
              </p:ext>
            </p:extLst>
          </p:nvPr>
        </p:nvGraphicFramePr>
        <p:xfrm>
          <a:off x="360000" y="2898053"/>
          <a:ext cx="4963157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12681" y="2495926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1601" y="252668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35851"/>
            <a:ext cx="3395345" cy="306070"/>
          </a:xfrm>
          <a:custGeom>
            <a:avLst/>
            <a:gdLst/>
            <a:ahLst/>
            <a:cxnLst/>
            <a:rect l="l" t="t" r="r" b="b"/>
            <a:pathLst>
              <a:path w="3395345" h="306069">
                <a:moveTo>
                  <a:pt x="3394875" y="0"/>
                </a:moveTo>
                <a:lnTo>
                  <a:pt x="0" y="0"/>
                </a:lnTo>
                <a:lnTo>
                  <a:pt x="0" y="306006"/>
                </a:lnTo>
                <a:lnTo>
                  <a:pt x="3007855" y="306006"/>
                </a:lnTo>
                <a:lnTo>
                  <a:pt x="339487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997" y="536181"/>
            <a:ext cx="7302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</a:t>
            </a: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ARMA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07931" y="628027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3245" y="658786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54831"/>
              </p:ext>
            </p:extLst>
          </p:nvPr>
        </p:nvGraphicFramePr>
        <p:xfrm>
          <a:off x="361915" y="5556832"/>
          <a:ext cx="4954268" cy="897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R="1397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0" y="5085528"/>
            <a:ext cx="3369945" cy="306070"/>
          </a:xfrm>
          <a:custGeom>
            <a:avLst/>
            <a:gdLst/>
            <a:ahLst/>
            <a:cxnLst/>
            <a:rect l="l" t="t" r="r" b="b"/>
            <a:pathLst>
              <a:path w="3369945" h="306070">
                <a:moveTo>
                  <a:pt x="3369640" y="0"/>
                </a:moveTo>
                <a:lnTo>
                  <a:pt x="0" y="0"/>
                </a:lnTo>
                <a:lnTo>
                  <a:pt x="0" y="305993"/>
                </a:lnTo>
                <a:lnTo>
                  <a:pt x="2982645" y="305993"/>
                </a:lnTo>
                <a:lnTo>
                  <a:pt x="336964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715" y="5093999"/>
            <a:ext cx="1530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REGGIO</a:t>
            </a:r>
            <a:r>
              <a:rPr sz="1400" b="1" spc="-1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EMILIA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14484" y="517552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3418" y="5206267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24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E8D9432-5602-404C-8D1A-52C590CA7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7" y="245156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AE1D3FE2-1C6B-433D-B4F6-2B36209A6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50" y="59516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0B6E5A38-D719-4036-966A-0827B975F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7" y="5124342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724285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70">
                <a:moveTo>
                  <a:pt x="3453295" y="0"/>
                </a:moveTo>
                <a:lnTo>
                  <a:pt x="0" y="0"/>
                </a:lnTo>
                <a:lnTo>
                  <a:pt x="0" y="305993"/>
                </a:lnTo>
                <a:lnTo>
                  <a:pt x="3066300" y="305993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376" y="3723764"/>
            <a:ext cx="6546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RIMINI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2676" y="33349"/>
            <a:ext cx="205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Century Gothic" panose="020B0502020202020204" pitchFamily="34" charset="0"/>
              </a:rPr>
              <a:t>Emilia</a:t>
            </a:r>
            <a:r>
              <a:rPr sz="2000" spc="-55" dirty="0">
                <a:latin typeface="Century Gothic" panose="020B0502020202020204" pitchFamily="34" charset="0"/>
              </a:rPr>
              <a:t> </a:t>
            </a:r>
            <a:r>
              <a:rPr sz="2000" spc="-110" dirty="0">
                <a:latin typeface="Century Gothic" panose="020B0502020202020204" pitchFamily="34" charset="0"/>
              </a:rPr>
              <a:t>Romagna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5080" y="539484"/>
            <a:ext cx="3458845" cy="306070"/>
          </a:xfrm>
          <a:custGeom>
            <a:avLst/>
            <a:gdLst/>
            <a:ahLst/>
            <a:cxnLst/>
            <a:rect l="l" t="t" r="r" b="b"/>
            <a:pathLst>
              <a:path w="3458845" h="306070">
                <a:moveTo>
                  <a:pt x="3458324" y="0"/>
                </a:moveTo>
                <a:lnTo>
                  <a:pt x="0" y="0"/>
                </a:lnTo>
                <a:lnTo>
                  <a:pt x="0" y="306006"/>
                </a:lnTo>
                <a:lnTo>
                  <a:pt x="3071329" y="306006"/>
                </a:lnTo>
                <a:lnTo>
                  <a:pt x="3458324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00" y="587375"/>
            <a:ext cx="9918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RICCIONE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42261"/>
              </p:ext>
            </p:extLst>
          </p:nvPr>
        </p:nvGraphicFramePr>
        <p:xfrm>
          <a:off x="448273" y="4257164"/>
          <a:ext cx="4951092" cy="597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4000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70914"/>
              </p:ext>
            </p:extLst>
          </p:nvPr>
        </p:nvGraphicFramePr>
        <p:xfrm>
          <a:off x="442930" y="1192759"/>
          <a:ext cx="4938394" cy="149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600x300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57186" y="1044575"/>
            <a:ext cx="3270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LIBERA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5685" y="1044575"/>
            <a:ext cx="2247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Q.</a:t>
            </a:r>
            <a:r>
              <a:rPr sz="600" b="1" spc="-5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spc="-6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4586" y="1044575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3441" y="1044575"/>
            <a:ext cx="4381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FORMATO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4931" y="1044575"/>
            <a:ext cx="21526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0080" algn="l"/>
              </a:tabLst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PERIODO   </a:t>
            </a:r>
            <a:r>
              <a:rPr sz="600" b="1" spc="7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600" b="1" spc="-6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AZIO</a:t>
            </a:r>
            <a:r>
              <a:rPr sz="600" b="1" spc="-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MEDIA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  </a:t>
            </a:r>
            <a:r>
              <a:rPr sz="600" b="1" spc="8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</a:t>
            </a:r>
            <a:r>
              <a:rPr sz="600" b="1" spc="-4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600" b="1" spc="-7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.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ICP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	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86341" y="62575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3303" y="677683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89427" y="380391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8360" y="383467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25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468E8D2-C361-433F-A33B-C94A2A2DA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376840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AF60A265-4FFB-496E-B39C-0079C6C03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58750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384550" cy="306070"/>
          </a:xfrm>
          <a:custGeom>
            <a:avLst/>
            <a:gdLst/>
            <a:ahLst/>
            <a:cxnLst/>
            <a:rect l="l" t="t" r="r" b="b"/>
            <a:pathLst>
              <a:path w="3384550" h="306069">
                <a:moveTo>
                  <a:pt x="3384003" y="0"/>
                </a:moveTo>
                <a:lnTo>
                  <a:pt x="0" y="0"/>
                </a:lnTo>
                <a:lnTo>
                  <a:pt x="0" y="306006"/>
                </a:lnTo>
                <a:lnTo>
                  <a:pt x="2996996" y="306006"/>
                </a:lnTo>
                <a:lnTo>
                  <a:pt x="33840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073" y="530479"/>
            <a:ext cx="8680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FIRENZE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2372" y="33349"/>
            <a:ext cx="1115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Toscana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74261"/>
              </p:ext>
            </p:extLst>
          </p:nvPr>
        </p:nvGraphicFramePr>
        <p:xfrm>
          <a:off x="352562" y="4442213"/>
          <a:ext cx="4974587" cy="2694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546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60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Half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863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Minibus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795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Eurotram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22623"/>
              </p:ext>
            </p:extLst>
          </p:nvPr>
        </p:nvGraphicFramePr>
        <p:xfrm>
          <a:off x="352562" y="7541217"/>
          <a:ext cx="4970141" cy="361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4318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25095" indent="-93980">
                        <a:lnSpc>
                          <a:spcPct val="59500"/>
                        </a:lnSpc>
                        <a:spcBef>
                          <a:spcPts val="535"/>
                        </a:spcBef>
                      </a:pPr>
                      <a:r>
                        <a:rPr sz="1050" spc="-60" baseline="-3968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per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94487"/>
              </p:ext>
            </p:extLst>
          </p:nvPr>
        </p:nvGraphicFramePr>
        <p:xfrm>
          <a:off x="371335" y="2658383"/>
          <a:ext cx="4943472" cy="107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2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Digital Led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LED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400x300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7.700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    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4943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137.000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123.300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84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42809"/>
                  </a:ext>
                </a:extLst>
              </a:tr>
              <a:tr h="170484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80575"/>
              </p:ext>
            </p:extLst>
          </p:nvPr>
        </p:nvGraphicFramePr>
        <p:xfrm>
          <a:off x="360000" y="1041000"/>
          <a:ext cx="4972049" cy="43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R="26034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400x300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4.900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City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400x300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7320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39.000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11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6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395489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998965" y="2262505"/>
            <a:ext cx="2331085" cy="306070"/>
          </a:xfrm>
          <a:custGeom>
            <a:avLst/>
            <a:gdLst/>
            <a:ahLst/>
            <a:cxnLst/>
            <a:rect l="l" t="t" r="r" b="b"/>
            <a:pathLst>
              <a:path w="2331085" h="306069">
                <a:moveTo>
                  <a:pt x="2330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30932" y="305993"/>
                </a:lnTo>
                <a:lnTo>
                  <a:pt x="2330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2275" y="2293265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15005" y="403390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3925" y="4064649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5195" y="63153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2145" y="683462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26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A2C6144A-A752-4EA1-A10D-751CFE2E6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97" y="400029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FDDE81C-83FA-4FC3-9284-DD6EEA8B5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82" y="21875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5F2FC32-31B6-4811-A7C6-D25D12AB1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97" y="57993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107214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70">
                <a:moveTo>
                  <a:pt x="3453295" y="0"/>
                </a:moveTo>
                <a:lnTo>
                  <a:pt x="0" y="0"/>
                </a:lnTo>
                <a:lnTo>
                  <a:pt x="0" y="305993"/>
                </a:lnTo>
                <a:lnTo>
                  <a:pt x="3066300" y="305993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376" y="5106693"/>
            <a:ext cx="8045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PISTOIA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18612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375" y="2818091"/>
            <a:ext cx="4749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PISA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2372" y="33349"/>
            <a:ext cx="1115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Toscana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8170" y="2909608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480" y="2940355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15198"/>
              </p:ext>
            </p:extLst>
          </p:nvPr>
        </p:nvGraphicFramePr>
        <p:xfrm>
          <a:off x="429837" y="3314668"/>
          <a:ext cx="4951092" cy="28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82">
                <a:tc>
                  <a:txBody>
                    <a:bodyPr/>
                    <a:lstStyle/>
                    <a:p>
                      <a:pPr marL="3302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</a:t>
                      </a:r>
                      <a:r>
                        <a:rPr lang="it-IT" sz="700" b="1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00105"/>
              </p:ext>
            </p:extLst>
          </p:nvPr>
        </p:nvGraphicFramePr>
        <p:xfrm>
          <a:off x="436364" y="1926304"/>
          <a:ext cx="4953633" cy="622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82">
                <a:tc>
                  <a:txBody>
                    <a:bodyPr/>
                    <a:lstStyle/>
                    <a:p>
                      <a:pPr marL="20701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6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Mupen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270"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6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Pensilina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57490"/>
              </p:ext>
            </p:extLst>
          </p:nvPr>
        </p:nvGraphicFramePr>
        <p:xfrm>
          <a:off x="440441" y="5612617"/>
          <a:ext cx="4954266" cy="1778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36">
                <a:tc rowSpan="6"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Full-Wrap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2.510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829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2.510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7464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 mesi</a:t>
                      </a: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2.400</a:t>
                      </a: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2069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Minibus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12 mesi</a:t>
                      </a: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23.600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1.840</a:t>
                      </a: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0234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 mesi</a:t>
                      </a: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14.200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1.840</a:t>
                      </a: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68884"/>
                  </a:ext>
                </a:extLst>
              </a:tr>
              <a:tr h="86668">
                <a:tc vMerge="1"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 mesi</a:t>
                      </a: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8.500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1.785</a:t>
                      </a: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70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36867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06876"/>
              </p:ext>
            </p:extLst>
          </p:nvPr>
        </p:nvGraphicFramePr>
        <p:xfrm>
          <a:off x="441063" y="7680930"/>
          <a:ext cx="4958710" cy="37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0" y="530999"/>
            <a:ext cx="3452495" cy="306070"/>
          </a:xfrm>
          <a:custGeom>
            <a:avLst/>
            <a:gdLst/>
            <a:ahLst/>
            <a:cxnLst/>
            <a:rect l="l" t="t" r="r" b="b"/>
            <a:pathLst>
              <a:path w="3452495" h="306069">
                <a:moveTo>
                  <a:pt x="3452190" y="0"/>
                </a:moveTo>
                <a:lnTo>
                  <a:pt x="0" y="0"/>
                </a:lnTo>
                <a:lnTo>
                  <a:pt x="0" y="306006"/>
                </a:lnTo>
                <a:lnTo>
                  <a:pt x="3065195" y="306006"/>
                </a:lnTo>
                <a:lnTo>
                  <a:pt x="345219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262" y="530479"/>
            <a:ext cx="711200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LUCCA</a:t>
            </a:r>
            <a:endParaRPr sz="1400" dirty="0">
              <a:latin typeface="Century Gothic" panose="020B0502020202020204" pitchFamily="34" charset="0"/>
              <a:cs typeface="Arial"/>
            </a:endParaRPr>
          </a:p>
          <a:p>
            <a:pPr marL="244475">
              <a:lnSpc>
                <a:spcPct val="100000"/>
              </a:lnSpc>
              <a:spcBef>
                <a:spcPts val="1625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LIBERA</a:t>
            </a:r>
            <a:endParaRPr sz="6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9965" y="1512874"/>
            <a:ext cx="2322195" cy="306070"/>
          </a:xfrm>
          <a:custGeom>
            <a:avLst/>
            <a:gdLst/>
            <a:ahLst/>
            <a:cxnLst/>
            <a:rect l="l" t="t" r="r" b="b"/>
            <a:pathLst>
              <a:path w="2322195" h="306069">
                <a:moveTo>
                  <a:pt x="2321928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21928" y="305993"/>
                </a:lnTo>
                <a:lnTo>
                  <a:pt x="2321928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6275" y="1543634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07342"/>
              </p:ext>
            </p:extLst>
          </p:nvPr>
        </p:nvGraphicFramePr>
        <p:xfrm>
          <a:off x="436229" y="1129182"/>
          <a:ext cx="4959982" cy="281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Poster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600x300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Poster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252855" y="980999"/>
            <a:ext cx="2247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Q.</a:t>
            </a:r>
            <a:r>
              <a:rPr sz="600" b="1" spc="-5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spc="-6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1754" y="980999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0609" y="980999"/>
            <a:ext cx="4381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FORMATO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2099" y="980999"/>
            <a:ext cx="4076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PERIODO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85198" y="519285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4131" y="5223609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89071" y="61724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15664" y="669175"/>
            <a:ext cx="1668780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1426210" algn="l"/>
              </a:tabLst>
            </a:pPr>
            <a:r>
              <a:rPr sz="600" b="1" spc="-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600" b="1" spc="-6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P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AZIO</a:t>
            </a:r>
            <a:r>
              <a:rPr sz="600" b="1" spc="-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MEDIA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  </a:t>
            </a:r>
            <a:r>
              <a:rPr sz="600" b="1" spc="8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M</a:t>
            </a:r>
            <a:r>
              <a:rPr sz="600" b="1" spc="-4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600" b="1" spc="-7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. </a:t>
            </a:r>
            <a:r>
              <a:rPr sz="600" b="1" spc="10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ICP</a:t>
            </a:r>
            <a:r>
              <a:rPr sz="600" b="1" dirty="0">
                <a:solidFill>
                  <a:srgbClr val="53AC3A"/>
                </a:solidFill>
                <a:latin typeface="Century Gothic" panose="020B0502020202020204" pitchFamily="34" charset="0"/>
                <a:cs typeface="Arial"/>
              </a:rPr>
              <a:t>	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27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60DA56C-E209-49C8-9EF6-39D68ADDC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516355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8F370EA3-FA2A-4D8B-8EAE-96C9F2F42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57" y="147925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B3F79A0A-AE65-4454-AA96-8217E905E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57993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8116A9E1-7F65-4CF7-9ADC-4BD7719D0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57" y="287493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0B549E4F-CCF6-70A4-199A-3478AA25E433}"/>
              </a:ext>
            </a:extLst>
          </p:cNvPr>
          <p:cNvSpPr/>
          <p:nvPr/>
        </p:nvSpPr>
        <p:spPr>
          <a:xfrm>
            <a:off x="3085223" y="3938905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793D602A-F21F-6F63-8959-40410A5254ED}"/>
              </a:ext>
            </a:extLst>
          </p:cNvPr>
          <p:cNvSpPr txBox="1"/>
          <p:nvPr/>
        </p:nvSpPr>
        <p:spPr>
          <a:xfrm>
            <a:off x="4025900" y="3969652"/>
            <a:ext cx="830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Tramvia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E4AC1FF-9A17-30D9-8B2B-93EA03A72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15" y="390150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0" name="object 11">
            <a:extLst>
              <a:ext uri="{FF2B5EF4-FFF2-40B4-BE49-F238E27FC236}">
                <a16:creationId xmlns:a16="http://schemas.microsoft.com/office/drawing/2014/main" id="{A8406B21-1774-335C-6165-2962B3C45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96551"/>
              </p:ext>
            </p:extLst>
          </p:nvPr>
        </p:nvGraphicFramePr>
        <p:xfrm>
          <a:off x="422262" y="4387095"/>
          <a:ext cx="4951092" cy="436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82">
                <a:tc>
                  <a:txBody>
                    <a:bodyPr/>
                    <a:lstStyle/>
                    <a:p>
                      <a:pPr marL="3302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6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Full Doors &amp; windows</a:t>
                      </a:r>
                      <a:endParaRPr sz="6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24</a:t>
                      </a:r>
                      <a:endParaRPr sz="700" b="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6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Decorazione Treni</a:t>
                      </a:r>
                      <a:endParaRPr sz="600" b="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115x104</a:t>
                      </a:r>
                      <a:endParaRPr sz="700" b="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28 gg</a:t>
                      </a:r>
                      <a:endParaRPr sz="700" b="0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9.400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a richiesta</a:t>
                      </a: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600" b="1" dirty="0">
                          <a:latin typeface="Arial"/>
                          <a:cs typeface="Arial"/>
                        </a:rPr>
                        <a:t>Network </a:t>
                      </a:r>
                      <a:r>
                        <a:rPr lang="it-IT" sz="600" b="1" dirty="0" err="1">
                          <a:latin typeface="Arial"/>
                          <a:cs typeface="Arial"/>
                        </a:rPr>
                        <a:t>Handrail</a:t>
                      </a:r>
                      <a:endParaRPr sz="600" b="1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600" dirty="0">
                          <a:latin typeface="Arial"/>
                          <a:cs typeface="Arial"/>
                        </a:rPr>
                        <a:t>Impianti in stazione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136x91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28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6.900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6316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5851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5993"/>
                </a:lnTo>
                <a:lnTo>
                  <a:pt x="3003296" y="305993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376" y="535330"/>
            <a:ext cx="685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PR</a:t>
            </a:r>
            <a:r>
              <a:rPr sz="1400" b="1" spc="-2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2372" y="33349"/>
            <a:ext cx="1115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Toscana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39457"/>
              </p:ext>
            </p:extLst>
          </p:nvPr>
        </p:nvGraphicFramePr>
        <p:xfrm>
          <a:off x="371341" y="1016361"/>
          <a:ext cx="4958713" cy="286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82">
                <a:tc>
                  <a:txBody>
                    <a:bodyPr/>
                    <a:lstStyle/>
                    <a:p>
                      <a:pPr marL="6985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</a:t>
                      </a:r>
                      <a:r>
                        <a:rPr lang="it-IT" sz="700" b="1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87555"/>
              </p:ext>
            </p:extLst>
          </p:nvPr>
        </p:nvGraphicFramePr>
        <p:xfrm>
          <a:off x="374858" y="2264644"/>
          <a:ext cx="4952362" cy="1346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2095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Full-Wrap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8488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542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190399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24055"/>
              </p:ext>
            </p:extLst>
          </p:nvPr>
        </p:nvGraphicFramePr>
        <p:xfrm>
          <a:off x="383205" y="3787775"/>
          <a:ext cx="4950458" cy="374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1333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016173" y="623900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0479" y="663650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16173" y="184726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5094" y="187802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28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FB45D07-BB94-4E4B-B3DA-60F9EA402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5" y="180642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936A263-83C0-4B3B-8A88-FD92CD4D2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50" y="59221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0999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375" y="539483"/>
            <a:ext cx="9093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PERUGIA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4574" y="33349"/>
            <a:ext cx="9309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Umbria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178696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375" y="3178175"/>
            <a:ext cx="920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ASSISI</a:t>
            </a:r>
            <a:r>
              <a:rPr sz="1400" b="1" spc="-1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(PG)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405187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70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375" y="6404666"/>
            <a:ext cx="11722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FOLIGNO</a:t>
            </a:r>
            <a:r>
              <a:rPr sz="1400" b="1" spc="-1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(PG)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778375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70">
                <a:moveTo>
                  <a:pt x="3453295" y="0"/>
                </a:moveTo>
                <a:lnTo>
                  <a:pt x="0" y="0"/>
                </a:lnTo>
                <a:lnTo>
                  <a:pt x="0" y="305993"/>
                </a:lnTo>
                <a:lnTo>
                  <a:pt x="3066300" y="305993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375" y="4779176"/>
            <a:ext cx="2234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CITTÀ </a:t>
            </a:r>
            <a:r>
              <a:rPr sz="1400" b="1" spc="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DI </a:t>
            </a: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CASTELLO</a:t>
            </a:r>
            <a:r>
              <a:rPr sz="1400" b="1" spc="-2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(PG)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12464"/>
              </p:ext>
            </p:extLst>
          </p:nvPr>
        </p:nvGraphicFramePr>
        <p:xfrm>
          <a:off x="432000" y="985399"/>
          <a:ext cx="4959984" cy="1346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Full-Wrap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6482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5646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89816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7385"/>
              </p:ext>
            </p:extLst>
          </p:nvPr>
        </p:nvGraphicFramePr>
        <p:xfrm>
          <a:off x="432000" y="3690321"/>
          <a:ext cx="4960616" cy="74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44392"/>
              </p:ext>
            </p:extLst>
          </p:nvPr>
        </p:nvGraphicFramePr>
        <p:xfrm>
          <a:off x="431999" y="5311775"/>
          <a:ext cx="4965061" cy="74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14761"/>
              </p:ext>
            </p:extLst>
          </p:nvPr>
        </p:nvGraphicFramePr>
        <p:xfrm>
          <a:off x="431999" y="2492375"/>
          <a:ext cx="4960616" cy="361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R="317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 marR="128270" indent="-93980">
                        <a:lnSpc>
                          <a:spcPct val="59500"/>
                        </a:lnSpc>
                        <a:spcBef>
                          <a:spcPts val="535"/>
                        </a:spcBef>
                      </a:pPr>
                      <a:r>
                        <a:rPr sz="1050" spc="-60" baseline="-3968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per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1628"/>
              </p:ext>
            </p:extLst>
          </p:nvPr>
        </p:nvGraphicFramePr>
        <p:xfrm>
          <a:off x="432000" y="7694308"/>
          <a:ext cx="4961887" cy="386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1143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086379" y="62640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5312" y="657161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87014" y="326833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55934" y="3299091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85757" y="4868368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54690" y="4899127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88805" y="6497516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57725" y="652827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29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E3D06B27-A505-4088-A2EA-F3F89D761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3" y="58687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502AAFC-0ACD-44D7-A647-C0132FBC7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3" y="322699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1610BCD7-F81B-46B6-B1FB-6675A26F3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3" y="483568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6AE3A3C9-52DE-4E7A-9E23-537B03430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3" y="6457707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4148B89A-BA5A-B13B-4C4F-714798F09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89155"/>
              </p:ext>
            </p:extLst>
          </p:nvPr>
        </p:nvGraphicFramePr>
        <p:xfrm>
          <a:off x="434940" y="6876646"/>
          <a:ext cx="4965061" cy="74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574" y="33349"/>
            <a:ext cx="9309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entury Gothic" panose="020B0502020202020204" pitchFamily="34" charset="0"/>
              </a:rPr>
              <a:t>Umbria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30999"/>
            <a:ext cx="3366135" cy="306070"/>
          </a:xfrm>
          <a:custGeom>
            <a:avLst/>
            <a:gdLst/>
            <a:ahLst/>
            <a:cxnLst/>
            <a:rect l="l" t="t" r="r" b="b"/>
            <a:pathLst>
              <a:path w="3366135" h="306069">
                <a:moveTo>
                  <a:pt x="3365995" y="0"/>
                </a:moveTo>
                <a:lnTo>
                  <a:pt x="0" y="0"/>
                </a:lnTo>
                <a:lnTo>
                  <a:pt x="0" y="306006"/>
                </a:lnTo>
                <a:lnTo>
                  <a:pt x="2979000" y="306006"/>
                </a:lnTo>
                <a:lnTo>
                  <a:pt x="33659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41" y="539483"/>
            <a:ext cx="1220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SPOLETO</a:t>
            </a:r>
            <a:r>
              <a:rPr sz="1400" b="1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(PG)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837412"/>
            <a:ext cx="3363595" cy="306070"/>
          </a:xfrm>
          <a:custGeom>
            <a:avLst/>
            <a:gdLst/>
            <a:ahLst/>
            <a:cxnLst/>
            <a:rect l="l" t="t" r="r" b="b"/>
            <a:pathLst>
              <a:path w="3363595" h="306069">
                <a:moveTo>
                  <a:pt x="3363302" y="0"/>
                </a:moveTo>
                <a:lnTo>
                  <a:pt x="0" y="0"/>
                </a:lnTo>
                <a:lnTo>
                  <a:pt x="0" y="306006"/>
                </a:lnTo>
                <a:lnTo>
                  <a:pt x="2976308" y="306006"/>
                </a:lnTo>
                <a:lnTo>
                  <a:pt x="336330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375" y="2836904"/>
            <a:ext cx="6172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TERNI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897289"/>
            <a:ext cx="3363595" cy="306070"/>
          </a:xfrm>
          <a:custGeom>
            <a:avLst/>
            <a:gdLst/>
            <a:ahLst/>
            <a:cxnLst/>
            <a:rect l="l" t="t" r="r" b="b"/>
            <a:pathLst>
              <a:path w="3363595" h="306070">
                <a:moveTo>
                  <a:pt x="3363302" y="0"/>
                </a:moveTo>
                <a:lnTo>
                  <a:pt x="0" y="0"/>
                </a:lnTo>
                <a:lnTo>
                  <a:pt x="0" y="306006"/>
                </a:lnTo>
                <a:lnTo>
                  <a:pt x="2976308" y="306006"/>
                </a:lnTo>
                <a:lnTo>
                  <a:pt x="336330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375" y="4896768"/>
            <a:ext cx="1142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ORVIETO</a:t>
            </a:r>
            <a:r>
              <a:rPr sz="1400" b="1" spc="-1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(TR)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33059"/>
              </p:ext>
            </p:extLst>
          </p:nvPr>
        </p:nvGraphicFramePr>
        <p:xfrm>
          <a:off x="358142" y="3332503"/>
          <a:ext cx="4963156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2095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013760" y="498861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2681" y="501937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6669" y="291709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5602" y="2947851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16808" y="639648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5729" y="670394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30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146A1EE-47CF-494D-941E-CAA1F672D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83" y="59690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363DE7AE-64DF-4CD9-A33B-EBCAB9246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83" y="288513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74B9E0CC-F390-4C54-830F-8D0BB27E4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83" y="494879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E7934934-D355-7504-4992-1A3B5C33B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14118"/>
              </p:ext>
            </p:extLst>
          </p:nvPr>
        </p:nvGraphicFramePr>
        <p:xfrm>
          <a:off x="358142" y="1102640"/>
          <a:ext cx="4963156" cy="119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2095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BF995C15-BFA4-547A-E948-75AEE3088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36973"/>
              </p:ext>
            </p:extLst>
          </p:nvPr>
        </p:nvGraphicFramePr>
        <p:xfrm>
          <a:off x="365179" y="5513105"/>
          <a:ext cx="4963156" cy="119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2095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5216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183" y="539483"/>
            <a:ext cx="876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ANCONA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2136"/>
              </p:ext>
            </p:extLst>
          </p:nvPr>
        </p:nvGraphicFramePr>
        <p:xfrm>
          <a:off x="450527" y="5317498"/>
          <a:ext cx="4941567" cy="375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514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90805" indent="-140970">
                        <a:lnSpc>
                          <a:spcPts val="700"/>
                        </a:lnSpc>
                        <a:spcBef>
                          <a:spcPts val="33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8057" y="33349"/>
            <a:ext cx="984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Century Gothic" panose="020B0502020202020204" pitchFamily="34" charset="0"/>
              </a:rPr>
              <a:t>Marche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7077" y="4299749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2924" y="0"/>
                </a:moveTo>
                <a:lnTo>
                  <a:pt x="388048" y="0"/>
                </a:lnTo>
                <a:lnTo>
                  <a:pt x="0" y="305993"/>
                </a:lnTo>
                <a:lnTo>
                  <a:pt x="2312924" y="305993"/>
                </a:lnTo>
                <a:lnTo>
                  <a:pt x="2312924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395" y="606526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24" y="0"/>
                </a:moveTo>
                <a:lnTo>
                  <a:pt x="388048" y="0"/>
                </a:lnTo>
                <a:lnTo>
                  <a:pt x="0" y="305993"/>
                </a:lnTo>
                <a:lnTo>
                  <a:pt x="2312924" y="305993"/>
                </a:lnTo>
                <a:lnTo>
                  <a:pt x="2312924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2379" y="4330509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6710" y="637285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227080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70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376" y="4226572"/>
            <a:ext cx="26695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FALCONARA </a:t>
            </a:r>
            <a:r>
              <a:rPr sz="14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MARITTIMA</a:t>
            </a:r>
            <a:r>
              <a:rPr sz="1400" b="1" spc="-1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(AN)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13793"/>
              </p:ext>
            </p:extLst>
          </p:nvPr>
        </p:nvGraphicFramePr>
        <p:xfrm>
          <a:off x="431999" y="1007979"/>
          <a:ext cx="4959348" cy="300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4000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51364"/>
              </p:ext>
            </p:extLst>
          </p:nvPr>
        </p:nvGraphicFramePr>
        <p:xfrm>
          <a:off x="436580" y="4713242"/>
          <a:ext cx="4956173" cy="362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635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</a:t>
                      </a:r>
                      <a:r>
                        <a:rPr lang="it-IT" sz="700" b="1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99060" indent="-118745">
                        <a:lnSpc>
                          <a:spcPct val="71400"/>
                        </a:lnSpc>
                        <a:spcBef>
                          <a:spcPts val="434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opache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00921"/>
              </p:ext>
            </p:extLst>
          </p:nvPr>
        </p:nvGraphicFramePr>
        <p:xfrm>
          <a:off x="431999" y="1501775"/>
          <a:ext cx="4960616" cy="451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654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8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 Lux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60454"/>
              </p:ext>
            </p:extLst>
          </p:nvPr>
        </p:nvGraphicFramePr>
        <p:xfrm>
          <a:off x="439882" y="2659221"/>
          <a:ext cx="4954267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7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3084677" y="228426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53598" y="231500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41726"/>
              </p:ext>
            </p:extLst>
          </p:nvPr>
        </p:nvGraphicFramePr>
        <p:xfrm>
          <a:off x="368999" y="6594900"/>
          <a:ext cx="4962521" cy="74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5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0" y="6083084"/>
            <a:ext cx="3384550" cy="306070"/>
          </a:xfrm>
          <a:custGeom>
            <a:avLst/>
            <a:gdLst/>
            <a:ahLst/>
            <a:cxnLst/>
            <a:rect l="l" t="t" r="r" b="b"/>
            <a:pathLst>
              <a:path w="3384550" h="306070">
                <a:moveTo>
                  <a:pt x="3384003" y="0"/>
                </a:moveTo>
                <a:lnTo>
                  <a:pt x="0" y="0"/>
                </a:lnTo>
                <a:lnTo>
                  <a:pt x="0" y="306006"/>
                </a:lnTo>
                <a:lnTo>
                  <a:pt x="2996996" y="306006"/>
                </a:lnTo>
                <a:lnTo>
                  <a:pt x="33840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073" y="6082563"/>
            <a:ext cx="710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JESI</a:t>
            </a:r>
            <a:r>
              <a:rPr sz="1400" b="1" spc="-1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(AN)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15005" y="6181699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3925" y="6212458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31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BAB2C4F0-D5A7-4058-83E5-CAC2DF0F6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3" y="2249452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87843575-9750-4C65-A540-8272C513D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3" y="56832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7BFA671-83FE-446B-88C1-BA3734F8C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25" y="614684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28B062C8-8CDF-48A8-8E6A-982BB6EE1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36" y="427184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magine 77">
            <a:extLst>
              <a:ext uri="{FF2B5EF4-FFF2-40B4-BE49-F238E27FC236}">
                <a16:creationId xmlns:a16="http://schemas.microsoft.com/office/drawing/2014/main" id="{5FE6BE2D-9B47-4ED4-9B14-7C9216A6F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3" y="1042277"/>
            <a:ext cx="3422911" cy="337414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7661" y="33349"/>
            <a:ext cx="12166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Piemonte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517" y="5443770"/>
            <a:ext cx="174243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 manifesti: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35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41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 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20</a:t>
            </a:r>
            <a:r>
              <a:rPr sz="500" spc="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17" y="6151045"/>
            <a:ext cx="25285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(2</a:t>
            </a: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clienti):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9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Intermedi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11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 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19</a:t>
            </a:r>
            <a:r>
              <a:rPr sz="500" spc="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628" y="6991849"/>
            <a:ext cx="125666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 manifesti: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40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binari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22085"/>
              </p:ext>
            </p:extLst>
          </p:nvPr>
        </p:nvGraphicFramePr>
        <p:xfrm>
          <a:off x="362192" y="5057048"/>
          <a:ext cx="4961253" cy="292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259">
                <a:tc>
                  <a:txBody>
                    <a:bodyPr/>
                    <a:lstStyle/>
                    <a:p>
                      <a:pPr marL="6286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852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1621"/>
              </p:ext>
            </p:extLst>
          </p:nvPr>
        </p:nvGraphicFramePr>
        <p:xfrm>
          <a:off x="368433" y="5732142"/>
          <a:ext cx="4954901" cy="292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728">
                <a:tc>
                  <a:txBody>
                    <a:bodyPr/>
                    <a:lstStyle/>
                    <a:p>
                      <a:pPr marL="5715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18229"/>
              </p:ext>
            </p:extLst>
          </p:nvPr>
        </p:nvGraphicFramePr>
        <p:xfrm>
          <a:off x="368433" y="6673663"/>
          <a:ext cx="4951092" cy="236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423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Doors</a:t>
                      </a:r>
                      <a:r>
                        <a:rPr sz="6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55x176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91385" y="6534096"/>
          <a:ext cx="4667247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04410"/>
              </p:ext>
            </p:extLst>
          </p:nvPr>
        </p:nvGraphicFramePr>
        <p:xfrm>
          <a:off x="362192" y="4619590"/>
          <a:ext cx="4961253" cy="251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396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48895" indent="-135255">
                        <a:lnSpc>
                          <a:spcPts val="800"/>
                        </a:lnSpc>
                        <a:spcBef>
                          <a:spcPts val="254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75’’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 HD 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(formato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verticale)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91385" y="4480506"/>
          <a:ext cx="4667247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514119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14119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2947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2947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40483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40483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19312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9312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70937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70937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22574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22574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79635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79635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28543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28543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82885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82885" y="122533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50183" y="144426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50183" y="144426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34574" y="167140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34574" y="167140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80904" y="19046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80904" y="190464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91127" y="206134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91127" y="206134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11459" y="2170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11459" y="2170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00677" y="24782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200677" y="24782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73778" y="272624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73778" y="272624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48722" y="29779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8722" y="29779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87520" y="323230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887520" y="323230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887520" y="34812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87520" y="34812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822915" y="37369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22915" y="37369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88995" y="113221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78"/>
                </a:lnTo>
                <a:lnTo>
                  <a:pt x="8472" y="49374"/>
                </a:lnTo>
                <a:lnTo>
                  <a:pt x="17664" y="55574"/>
                </a:lnTo>
                <a:lnTo>
                  <a:pt x="28917" y="57848"/>
                </a:lnTo>
                <a:lnTo>
                  <a:pt x="40178" y="55574"/>
                </a:lnTo>
                <a:lnTo>
                  <a:pt x="49374" y="49374"/>
                </a:lnTo>
                <a:lnTo>
                  <a:pt x="55574" y="40178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88995" y="113221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78"/>
                </a:lnTo>
                <a:lnTo>
                  <a:pt x="49374" y="49374"/>
                </a:lnTo>
                <a:lnTo>
                  <a:pt x="40178" y="55574"/>
                </a:lnTo>
                <a:lnTo>
                  <a:pt x="28917" y="57848"/>
                </a:lnTo>
                <a:lnTo>
                  <a:pt x="17664" y="55574"/>
                </a:lnTo>
                <a:lnTo>
                  <a:pt x="8472" y="49374"/>
                </a:lnTo>
                <a:lnTo>
                  <a:pt x="2273" y="40178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46610" y="1023223"/>
            <a:ext cx="188595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Fermi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7091" y="1284399"/>
            <a:ext cx="278765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Paradiso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25330" y="1284399"/>
            <a:ext cx="282575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Massaua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74001" y="1284399"/>
            <a:ext cx="311150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Racconigi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86463" y="1284399"/>
            <a:ext cx="233679" cy="25840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2065">
              <a:lnSpc>
                <a:spcPts val="580"/>
              </a:lnSpc>
              <a:spcBef>
                <a:spcPts val="215"/>
              </a:spcBef>
            </a:pP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Monte 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Grappa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39609" y="1023223"/>
            <a:ext cx="213360" cy="1814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7620">
              <a:lnSpc>
                <a:spcPts val="580"/>
              </a:lnSpc>
              <a:spcBef>
                <a:spcPts val="215"/>
              </a:spcBef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Pozzo 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Strada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05064" y="1096670"/>
            <a:ext cx="240665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r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che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53735" y="1096670"/>
            <a:ext cx="188595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Rivoli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39291" y="1096670"/>
            <a:ext cx="229870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Bernini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53495" y="1096670"/>
            <a:ext cx="472440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Principi</a:t>
            </a:r>
            <a:r>
              <a:rPr sz="500" spc="-6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d’Acaja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22863" y="1421084"/>
            <a:ext cx="982344" cy="7469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25"/>
              </a:spcBef>
            </a:pP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XVIII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Dicembre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65405" marR="645160" indent="-53340">
              <a:lnSpc>
                <a:spcPct val="199600"/>
              </a:lnSpc>
              <a:spcBef>
                <a:spcPts val="580"/>
              </a:spcBef>
            </a:pP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Porta</a:t>
            </a:r>
            <a:r>
              <a:rPr sz="500" spc="-8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Susa  </a:t>
            </a: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Vinzaglio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339090">
              <a:lnSpc>
                <a:spcPct val="100000"/>
              </a:lnSpc>
              <a:spcBef>
                <a:spcPts val="335"/>
              </a:spcBef>
            </a:pP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Re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Umberto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612140">
              <a:lnSpc>
                <a:spcPct val="100000"/>
              </a:lnSpc>
              <a:spcBef>
                <a:spcPts val="560"/>
              </a:spcBef>
            </a:pP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Porta</a:t>
            </a:r>
            <a:r>
              <a:rPr sz="500" spc="-6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Nuova</a:t>
            </a:r>
            <a:endParaRPr sz="5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90175" y="2477908"/>
            <a:ext cx="640080" cy="1273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125"/>
              </a:spcBef>
            </a:pPr>
            <a:r>
              <a:rPr sz="500" spc="-2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Marconi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142875" marR="215265" indent="121920">
              <a:lnSpc>
                <a:spcPct val="297000"/>
              </a:lnSpc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Nizza  Dante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Century Gothic" panose="020B0502020202020204" pitchFamily="34" charset="0"/>
              <a:cs typeface="Arial"/>
            </a:endParaRPr>
          </a:p>
          <a:p>
            <a:pPr marL="81915" marR="280670">
              <a:lnSpc>
                <a:spcPts val="580"/>
              </a:lnSpc>
            </a:pP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Carducci  </a:t>
            </a:r>
            <a:r>
              <a:rPr sz="500" spc="-1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Molinette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 dirty="0">
              <a:latin typeface="Century Gothic" panose="020B0502020202020204" pitchFamily="34" charset="0"/>
              <a:cs typeface="Arial"/>
            </a:endParaRPr>
          </a:p>
          <a:p>
            <a:pPr marR="362585" algn="r">
              <a:lnSpc>
                <a:spcPct val="100000"/>
              </a:lnSpc>
              <a:spcBef>
                <a:spcPts val="5"/>
              </a:spcBef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Spezia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 dirty="0">
              <a:latin typeface="Century Gothic" panose="020B0502020202020204" pitchFamily="34" charset="0"/>
              <a:cs typeface="Arial"/>
            </a:endParaRPr>
          </a:p>
          <a:p>
            <a:pPr marR="378460" algn="r">
              <a:lnSpc>
                <a:spcPct val="100000"/>
              </a:lnSpc>
            </a:pP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Lingotto</a:t>
            </a:r>
            <a:endParaRPr sz="5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0" y="530999"/>
            <a:ext cx="3372485" cy="306070"/>
          </a:xfrm>
          <a:custGeom>
            <a:avLst/>
            <a:gdLst/>
            <a:ahLst/>
            <a:cxnLst/>
            <a:rect l="l" t="t" r="r" b="b"/>
            <a:pathLst>
              <a:path w="3372485" h="306069">
                <a:moveTo>
                  <a:pt x="3372307" y="0"/>
                </a:moveTo>
                <a:lnTo>
                  <a:pt x="0" y="0"/>
                </a:lnTo>
                <a:lnTo>
                  <a:pt x="0" y="306006"/>
                </a:lnTo>
                <a:lnTo>
                  <a:pt x="2985300" y="306006"/>
                </a:lnTo>
                <a:lnTo>
                  <a:pt x="3372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7376" y="530479"/>
            <a:ext cx="7861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TORINO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014852" y="620191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77931" y="665816"/>
            <a:ext cx="8956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2256" y="8284229"/>
            <a:ext cx="1257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4</a:t>
            </a:fld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0" name="Immagine 79">
            <a:extLst>
              <a:ext uri="{FF2B5EF4-FFF2-40B4-BE49-F238E27FC236}">
                <a16:creationId xmlns:a16="http://schemas.microsoft.com/office/drawing/2014/main" id="{554E194B-E8AB-4BD9-9357-50EC12FFC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28" y="58222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2" name="object 70">
            <a:extLst>
              <a:ext uri="{FF2B5EF4-FFF2-40B4-BE49-F238E27FC236}">
                <a16:creationId xmlns:a16="http://schemas.microsoft.com/office/drawing/2014/main" id="{CA58DDE7-9962-4FEA-B95E-A851721025DA}"/>
              </a:ext>
            </a:extLst>
          </p:cNvPr>
          <p:cNvSpPr txBox="1"/>
          <p:nvPr/>
        </p:nvSpPr>
        <p:spPr>
          <a:xfrm>
            <a:off x="3750183" y="3956071"/>
            <a:ext cx="640080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78460" algn="r">
              <a:lnSpc>
                <a:spcPct val="100000"/>
              </a:lnSpc>
            </a:pPr>
            <a:r>
              <a:rPr lang="it-IT"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Italia 61 </a:t>
            </a:r>
            <a:endParaRPr lang="it-IT" sz="5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3" name="object 70">
            <a:extLst>
              <a:ext uri="{FF2B5EF4-FFF2-40B4-BE49-F238E27FC236}">
                <a16:creationId xmlns:a16="http://schemas.microsoft.com/office/drawing/2014/main" id="{A4203E7D-521B-48DA-8BE4-37B2CBA5382B}"/>
              </a:ext>
            </a:extLst>
          </p:cNvPr>
          <p:cNvSpPr txBox="1"/>
          <p:nvPr/>
        </p:nvSpPr>
        <p:spPr>
          <a:xfrm>
            <a:off x="3641304" y="4210210"/>
            <a:ext cx="640080" cy="929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78460" algn="r">
              <a:lnSpc>
                <a:spcPct val="100000"/>
              </a:lnSpc>
            </a:pPr>
            <a:r>
              <a:rPr lang="it-IT"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Bengasi</a:t>
            </a:r>
            <a:endParaRPr lang="it-IT" sz="5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4" name="object 51">
            <a:extLst>
              <a:ext uri="{FF2B5EF4-FFF2-40B4-BE49-F238E27FC236}">
                <a16:creationId xmlns:a16="http://schemas.microsoft.com/office/drawing/2014/main" id="{80DCE164-67F7-4B2C-9444-C6E7F759DAF6}"/>
              </a:ext>
            </a:extLst>
          </p:cNvPr>
          <p:cNvSpPr/>
          <p:nvPr/>
        </p:nvSpPr>
        <p:spPr>
          <a:xfrm>
            <a:off x="3688462" y="397573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5" name="object 52">
            <a:extLst>
              <a:ext uri="{FF2B5EF4-FFF2-40B4-BE49-F238E27FC236}">
                <a16:creationId xmlns:a16="http://schemas.microsoft.com/office/drawing/2014/main" id="{7D612CAD-C9FD-4D13-8D36-393B3C6F0B94}"/>
              </a:ext>
            </a:extLst>
          </p:cNvPr>
          <p:cNvSpPr/>
          <p:nvPr/>
        </p:nvSpPr>
        <p:spPr>
          <a:xfrm>
            <a:off x="3688462" y="397573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F2E0D163-F9F2-4420-9ECF-7608FBB9131C}"/>
              </a:ext>
            </a:extLst>
          </p:cNvPr>
          <p:cNvSpPr/>
          <p:nvPr/>
        </p:nvSpPr>
        <p:spPr>
          <a:xfrm>
            <a:off x="3540125" y="422463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17" y="0"/>
                </a:moveTo>
                <a:lnTo>
                  <a:pt x="17664" y="2271"/>
                </a:lnTo>
                <a:lnTo>
                  <a:pt x="8472" y="8467"/>
                </a:lnTo>
                <a:lnTo>
                  <a:pt x="2273" y="17659"/>
                </a:lnTo>
                <a:lnTo>
                  <a:pt x="0" y="28917"/>
                </a:lnTo>
                <a:lnTo>
                  <a:pt x="2273" y="40183"/>
                </a:lnTo>
                <a:lnTo>
                  <a:pt x="8472" y="49379"/>
                </a:lnTo>
                <a:lnTo>
                  <a:pt x="17664" y="55576"/>
                </a:lnTo>
                <a:lnTo>
                  <a:pt x="28917" y="57848"/>
                </a:lnTo>
                <a:lnTo>
                  <a:pt x="40178" y="55576"/>
                </a:lnTo>
                <a:lnTo>
                  <a:pt x="49374" y="49379"/>
                </a:lnTo>
                <a:lnTo>
                  <a:pt x="55574" y="40183"/>
                </a:lnTo>
                <a:lnTo>
                  <a:pt x="57848" y="28917"/>
                </a:lnTo>
                <a:lnTo>
                  <a:pt x="55574" y="17659"/>
                </a:lnTo>
                <a:lnTo>
                  <a:pt x="49374" y="8467"/>
                </a:lnTo>
                <a:lnTo>
                  <a:pt x="40178" y="2271"/>
                </a:lnTo>
                <a:lnTo>
                  <a:pt x="2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7" name="object 54">
            <a:extLst>
              <a:ext uri="{FF2B5EF4-FFF2-40B4-BE49-F238E27FC236}">
                <a16:creationId xmlns:a16="http://schemas.microsoft.com/office/drawing/2014/main" id="{18B9F717-0988-4E81-84CA-674746612485}"/>
              </a:ext>
            </a:extLst>
          </p:cNvPr>
          <p:cNvSpPr/>
          <p:nvPr/>
        </p:nvSpPr>
        <p:spPr>
          <a:xfrm>
            <a:off x="3540125" y="422463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28917"/>
                </a:moveTo>
                <a:lnTo>
                  <a:pt x="2273" y="17659"/>
                </a:lnTo>
                <a:lnTo>
                  <a:pt x="8472" y="8467"/>
                </a:lnTo>
                <a:lnTo>
                  <a:pt x="17664" y="2271"/>
                </a:lnTo>
                <a:lnTo>
                  <a:pt x="28917" y="0"/>
                </a:lnTo>
                <a:lnTo>
                  <a:pt x="40178" y="2271"/>
                </a:lnTo>
                <a:lnTo>
                  <a:pt x="49374" y="8467"/>
                </a:lnTo>
                <a:lnTo>
                  <a:pt x="55574" y="17659"/>
                </a:lnTo>
                <a:lnTo>
                  <a:pt x="57848" y="28917"/>
                </a:lnTo>
                <a:lnTo>
                  <a:pt x="55574" y="40183"/>
                </a:lnTo>
                <a:lnTo>
                  <a:pt x="49374" y="49379"/>
                </a:lnTo>
                <a:lnTo>
                  <a:pt x="40178" y="55576"/>
                </a:lnTo>
                <a:lnTo>
                  <a:pt x="28917" y="57848"/>
                </a:lnTo>
                <a:lnTo>
                  <a:pt x="17664" y="55576"/>
                </a:lnTo>
                <a:lnTo>
                  <a:pt x="8472" y="49379"/>
                </a:lnTo>
                <a:lnTo>
                  <a:pt x="2273" y="40183"/>
                </a:lnTo>
                <a:lnTo>
                  <a:pt x="0" y="28917"/>
                </a:lnTo>
              </a:path>
            </a:pathLst>
          </a:custGeom>
          <a:ln w="40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8057" y="33349"/>
            <a:ext cx="984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Century Gothic" panose="020B0502020202020204" pitchFamily="34" charset="0"/>
              </a:rPr>
              <a:t>Marche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69636"/>
              </p:ext>
            </p:extLst>
          </p:nvPr>
        </p:nvGraphicFramePr>
        <p:xfrm>
          <a:off x="360000" y="1040555"/>
          <a:ext cx="4962521" cy="74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5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83833"/>
              </p:ext>
            </p:extLst>
          </p:nvPr>
        </p:nvGraphicFramePr>
        <p:xfrm>
          <a:off x="368999" y="2534647"/>
          <a:ext cx="4962524" cy="897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87077" y="3741750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2924" y="0"/>
                </a:moveTo>
                <a:lnTo>
                  <a:pt x="388048" y="0"/>
                </a:lnTo>
                <a:lnTo>
                  <a:pt x="0" y="305993"/>
                </a:lnTo>
                <a:lnTo>
                  <a:pt x="2312924" y="305993"/>
                </a:lnTo>
                <a:lnTo>
                  <a:pt x="2312924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2379" y="3772509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669093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70">
                <a:moveTo>
                  <a:pt x="3444303" y="0"/>
                </a:moveTo>
                <a:lnTo>
                  <a:pt x="0" y="0"/>
                </a:lnTo>
                <a:lnTo>
                  <a:pt x="0" y="305993"/>
                </a:lnTo>
                <a:lnTo>
                  <a:pt x="3057309" y="305993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376" y="3668572"/>
            <a:ext cx="11207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MACER</a:t>
            </a:r>
            <a:r>
              <a:rPr sz="1400" b="1" spc="-2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sz="1400" b="1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05607"/>
              </p:ext>
            </p:extLst>
          </p:nvPr>
        </p:nvGraphicFramePr>
        <p:xfrm>
          <a:off x="436580" y="4155243"/>
          <a:ext cx="4956173" cy="5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635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Pens.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99060" indent="-118745">
                        <a:lnSpc>
                          <a:spcPct val="71400"/>
                        </a:lnSpc>
                        <a:spcBef>
                          <a:spcPts val="434"/>
                        </a:spcBef>
                      </a:pPr>
                      <a:r>
                        <a:rPr sz="700" spc="-5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opache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Libera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99060" lvl="0" indent="-118745" defTabSz="914400" eaLnBrk="1" fontAlgn="auto" latinLnBrk="0" hangingPunct="1">
                        <a:lnSpc>
                          <a:spcPct val="71400"/>
                        </a:lnSpc>
                        <a:spcBef>
                          <a:spcPts val="4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700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0" y="2033740"/>
            <a:ext cx="3384550" cy="306070"/>
          </a:xfrm>
          <a:custGeom>
            <a:avLst/>
            <a:gdLst/>
            <a:ahLst/>
            <a:cxnLst/>
            <a:rect l="l" t="t" r="r" b="b"/>
            <a:pathLst>
              <a:path w="3384550" h="306069">
                <a:moveTo>
                  <a:pt x="3384003" y="0"/>
                </a:moveTo>
                <a:lnTo>
                  <a:pt x="0" y="0"/>
                </a:lnTo>
                <a:lnTo>
                  <a:pt x="0" y="306006"/>
                </a:lnTo>
                <a:lnTo>
                  <a:pt x="2996996" y="306006"/>
                </a:lnTo>
                <a:lnTo>
                  <a:pt x="33840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073" y="2033219"/>
            <a:ext cx="838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PESARO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28751"/>
            <a:ext cx="3375025" cy="306070"/>
          </a:xfrm>
          <a:custGeom>
            <a:avLst/>
            <a:gdLst/>
            <a:ahLst/>
            <a:cxnLst/>
            <a:rect l="l" t="t" r="r" b="b"/>
            <a:pathLst>
              <a:path w="3375025" h="306069">
                <a:moveTo>
                  <a:pt x="3374999" y="0"/>
                </a:moveTo>
                <a:lnTo>
                  <a:pt x="0" y="0"/>
                </a:lnTo>
                <a:lnTo>
                  <a:pt x="0" y="305993"/>
                </a:lnTo>
                <a:lnTo>
                  <a:pt x="2987992" y="305993"/>
                </a:lnTo>
                <a:lnTo>
                  <a:pt x="3374999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3072" y="528218"/>
            <a:ext cx="1448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SENIGALLIA</a:t>
            </a:r>
            <a:r>
              <a:rPr sz="1400" b="1" spc="-1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(AN)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11157" y="625017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0090" y="655777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18955" y="211697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7875" y="214773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32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592A25D-E575-45EE-B22E-7819A147B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64" y="20805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D07ABC4-FCB9-4506-B40B-E9667877F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24" y="3704319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2D975C4-2389-4793-9415-139904BA2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64" y="58648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28599"/>
            <a:ext cx="3459479" cy="306070"/>
          </a:xfrm>
          <a:custGeom>
            <a:avLst/>
            <a:gdLst/>
            <a:ahLst/>
            <a:cxnLst/>
            <a:rect l="l" t="t" r="r" b="b"/>
            <a:pathLst>
              <a:path w="3459479" h="306069">
                <a:moveTo>
                  <a:pt x="3459365" y="0"/>
                </a:moveTo>
                <a:lnTo>
                  <a:pt x="0" y="0"/>
                </a:lnTo>
                <a:lnTo>
                  <a:pt x="0" y="305993"/>
                </a:lnTo>
                <a:lnTo>
                  <a:pt x="3072371" y="305993"/>
                </a:lnTo>
                <a:lnTo>
                  <a:pt x="345936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45" y="528078"/>
            <a:ext cx="629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ROMA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42438" y="33349"/>
            <a:ext cx="675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Century Gothic" panose="020B0502020202020204" pitchFamily="34" charset="0"/>
              </a:rPr>
              <a:t>Lazio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1373"/>
              </p:ext>
            </p:extLst>
          </p:nvPr>
        </p:nvGraphicFramePr>
        <p:xfrm>
          <a:off x="426764" y="3348872"/>
          <a:ext cx="4963794" cy="127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853">
                <a:tc>
                  <a:txBody>
                    <a:bodyPr/>
                    <a:lstStyle/>
                    <a:p>
                      <a:pPr marL="25590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Poster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City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300x200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447.800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47179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King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300x200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246.300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225951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Telo corso Francia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Maxi Telo </a:t>
                      </a:r>
                      <a:r>
                        <a:rPr lang="it-IT" sz="700" dirty="0" err="1">
                          <a:latin typeface="Arial"/>
                          <a:cs typeface="Arial"/>
                        </a:rPr>
                        <a:t>ill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300x800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20.000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8589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Telo via Prenestina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Maxi Telo </a:t>
                      </a:r>
                      <a:r>
                        <a:rPr lang="it-IT" sz="700" dirty="0" err="1">
                          <a:latin typeface="Arial"/>
                          <a:cs typeface="Arial"/>
                        </a:rPr>
                        <a:t>ill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1000x2400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152.000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805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Telo via XX Settembre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Maxi Telo </a:t>
                      </a:r>
                      <a:r>
                        <a:rPr lang="it-IT" sz="700" dirty="0" err="1">
                          <a:latin typeface="Arial"/>
                          <a:cs typeface="Arial"/>
                        </a:rPr>
                        <a:t>ill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1500x2000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190.000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5726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035300" y="290959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2262" y="2957754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33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9798084-3148-4A70-8E6F-AAB5DD840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01" y="2873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3B49017D-27F3-E6AF-F278-9160AC9F3BB5}"/>
              </a:ext>
            </a:extLst>
          </p:cNvPr>
          <p:cNvSpPr/>
          <p:nvPr/>
        </p:nvSpPr>
        <p:spPr>
          <a:xfrm>
            <a:off x="3087077" y="660553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2924" y="0"/>
                </a:moveTo>
                <a:lnTo>
                  <a:pt x="388048" y="0"/>
                </a:lnTo>
                <a:lnTo>
                  <a:pt x="0" y="305993"/>
                </a:lnTo>
                <a:lnTo>
                  <a:pt x="2312924" y="305993"/>
                </a:lnTo>
                <a:lnTo>
                  <a:pt x="2312924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39FA9477-0B8B-B54E-6498-8113BAD6C763}"/>
              </a:ext>
            </a:extLst>
          </p:cNvPr>
          <p:cNvSpPr txBox="1"/>
          <p:nvPr/>
        </p:nvSpPr>
        <p:spPr>
          <a:xfrm>
            <a:off x="4052379" y="691312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8" name="object 12">
            <a:extLst>
              <a:ext uri="{FF2B5EF4-FFF2-40B4-BE49-F238E27FC236}">
                <a16:creationId xmlns:a16="http://schemas.microsoft.com/office/drawing/2014/main" id="{0C01A819-8161-49DD-2D4B-73A6ADA9B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56502"/>
              </p:ext>
            </p:extLst>
          </p:nvPr>
        </p:nvGraphicFramePr>
        <p:xfrm>
          <a:off x="443828" y="1044575"/>
          <a:ext cx="4968001" cy="1111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7515">
                <a:tc>
                  <a:txBody>
                    <a:bodyPr/>
                    <a:lstStyle/>
                    <a:p>
                      <a:pPr marL="635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20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lang="it-IT"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0096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751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</a:t>
                      </a: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’’</a:t>
                      </a:r>
                      <a:endParaRPr sz="7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488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10096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990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Target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0096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990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277.500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1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73056"/>
                  </a:ext>
                </a:extLst>
              </a:tr>
              <a:tr h="244052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Network Select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10096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990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Fermate Bus</a:t>
                      </a:r>
                    </a:p>
                    <a:p>
                      <a:pPr marL="36000" marR="990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Indicatori Viari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70x100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90x90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137.300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1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956848"/>
                  </a:ext>
                </a:extLst>
              </a:tr>
            </a:tbl>
          </a:graphicData>
        </a:graphic>
      </p:graphicFrame>
      <p:pic>
        <p:nvPicPr>
          <p:cNvPr id="19" name="Immagine 18">
            <a:extLst>
              <a:ext uri="{FF2B5EF4-FFF2-40B4-BE49-F238E27FC236}">
                <a16:creationId xmlns:a16="http://schemas.microsoft.com/office/drawing/2014/main" id="{1BE7B081-FDAF-0C01-7BE2-010E8E40B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64" y="62315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28599"/>
            <a:ext cx="3459479" cy="306070"/>
          </a:xfrm>
          <a:custGeom>
            <a:avLst/>
            <a:gdLst/>
            <a:ahLst/>
            <a:cxnLst/>
            <a:rect l="l" t="t" r="r" b="b"/>
            <a:pathLst>
              <a:path w="3459479" h="306069">
                <a:moveTo>
                  <a:pt x="3459365" y="0"/>
                </a:moveTo>
                <a:lnTo>
                  <a:pt x="0" y="0"/>
                </a:lnTo>
                <a:lnTo>
                  <a:pt x="0" y="305993"/>
                </a:lnTo>
                <a:lnTo>
                  <a:pt x="3072371" y="305993"/>
                </a:lnTo>
                <a:lnTo>
                  <a:pt x="345936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45" y="528078"/>
            <a:ext cx="629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ROMA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81669"/>
              </p:ext>
            </p:extLst>
          </p:nvPr>
        </p:nvGraphicFramePr>
        <p:xfrm>
          <a:off x="367450" y="5893382"/>
          <a:ext cx="4966968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127000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39410"/>
              </p:ext>
            </p:extLst>
          </p:nvPr>
        </p:nvGraphicFramePr>
        <p:xfrm>
          <a:off x="431999" y="1118322"/>
          <a:ext cx="4963156" cy="4306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1333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8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Half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103.7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7.260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159.800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21.105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Mupiside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104.100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8270" lvl="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455x16</a:t>
                      </a: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  <a:p>
                      <a:pPr marR="128270" lvl="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  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96.000 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3040" algn="l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10.450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row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95.000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Eurotram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190.600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13.770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128.400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10.270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8.670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7.270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5.750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Stanga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4.550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4.250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3.250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Minibus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1.825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1.370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1.015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87001" y="703508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5934" y="73425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42438" y="33349"/>
            <a:ext cx="675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Century Gothic" panose="020B0502020202020204" pitchFamily="34" charset="0"/>
              </a:rPr>
              <a:t>Lazio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46705"/>
              </p:ext>
            </p:extLst>
          </p:nvPr>
        </p:nvGraphicFramePr>
        <p:xfrm>
          <a:off x="439073" y="6068852"/>
          <a:ext cx="4959981" cy="251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1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04139" indent="-9525">
                        <a:lnSpc>
                          <a:spcPts val="800"/>
                        </a:lnSpc>
                        <a:spcBef>
                          <a:spcPts val="254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 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(15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33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0EC7611-02DA-4B60-A089-8630BE7E4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6635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944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942" y="8273116"/>
            <a:ext cx="1244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34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30999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376" y="539483"/>
            <a:ext cx="629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ROMA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2438" y="33349"/>
            <a:ext cx="675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Century Gothic" panose="020B0502020202020204" pitchFamily="34" charset="0"/>
              </a:rPr>
              <a:t>Lazio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99325"/>
              </p:ext>
            </p:extLst>
          </p:nvPr>
        </p:nvGraphicFramePr>
        <p:xfrm>
          <a:off x="360000" y="4823939"/>
          <a:ext cx="4961888" cy="251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2C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06617"/>
              </p:ext>
            </p:extLst>
          </p:nvPr>
        </p:nvGraphicFramePr>
        <p:xfrm>
          <a:off x="361339" y="6321384"/>
          <a:ext cx="4939028" cy="14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2C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37300" y="5141566"/>
            <a:ext cx="27438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153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300x140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(84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21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mezzanini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48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altri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piani), 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47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200x140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(24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8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mezzanini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500" spc="15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15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altri piani)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55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300" y="6530095"/>
            <a:ext cx="16217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manifesti: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Mezzanini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(5 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opachi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35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luminosi)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60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Binari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(35 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opachi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25</a:t>
            </a:r>
            <a:r>
              <a:rPr sz="500" spc="-5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luminosi)</a:t>
            </a:r>
            <a:endParaRPr sz="50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44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61534"/>
              </p:ext>
            </p:extLst>
          </p:nvPr>
        </p:nvGraphicFramePr>
        <p:xfrm>
          <a:off x="483879" y="4658389"/>
          <a:ext cx="4608827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318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675"/>
                        </a:lnSpc>
                      </a:pP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48480"/>
              </p:ext>
            </p:extLst>
          </p:nvPr>
        </p:nvGraphicFramePr>
        <p:xfrm>
          <a:off x="483879" y="6155833"/>
          <a:ext cx="4608827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318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675"/>
                        </a:lnSpc>
                      </a:pP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3013227" y="633996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9276" y="664743"/>
            <a:ext cx="92492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8871" y="1156931"/>
            <a:ext cx="4745121" cy="3043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A03BEEBB-A8FF-4402-A616-C1C26B698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98" y="60303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4559145A-931B-378F-8DB6-FC25B22D2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71243"/>
              </p:ext>
            </p:extLst>
          </p:nvPr>
        </p:nvGraphicFramePr>
        <p:xfrm>
          <a:off x="352653" y="7177535"/>
          <a:ext cx="4961253" cy="14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Phygital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200x140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84.300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13">
            <a:extLst>
              <a:ext uri="{FF2B5EF4-FFF2-40B4-BE49-F238E27FC236}">
                <a16:creationId xmlns:a16="http://schemas.microsoft.com/office/drawing/2014/main" id="{D41E7EF2-D808-1154-CCD3-9D0D79576D9A}"/>
              </a:ext>
            </a:extLst>
          </p:cNvPr>
          <p:cNvSpPr txBox="1"/>
          <p:nvPr/>
        </p:nvSpPr>
        <p:spPr>
          <a:xfrm>
            <a:off x="355476" y="7428086"/>
            <a:ext cx="16154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dei</a:t>
            </a:r>
            <a:r>
              <a:rPr sz="500" spc="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manifesti: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89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0" dirty="0" err="1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piano binari</a:t>
            </a:r>
            <a:r>
              <a:rPr lang="it-IT"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it-IT"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11 piano mezzanino e corridoi</a:t>
            </a:r>
          </a:p>
          <a:p>
            <a:pPr marL="12700">
              <a:lnSpc>
                <a:spcPct val="100000"/>
              </a:lnSpc>
            </a:pPr>
            <a:r>
              <a:rPr lang="it-IT"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29 manifesti luminosi + 71 opachi</a:t>
            </a:r>
            <a:endParaRPr sz="500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lang="it-IT"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47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1" name="object 17">
            <a:extLst>
              <a:ext uri="{FF2B5EF4-FFF2-40B4-BE49-F238E27FC236}">
                <a16:creationId xmlns:a16="http://schemas.microsoft.com/office/drawing/2014/main" id="{A19CACA7-6ECD-418A-3DA2-2F0148761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55117"/>
              </p:ext>
            </p:extLst>
          </p:nvPr>
        </p:nvGraphicFramePr>
        <p:xfrm>
          <a:off x="483879" y="7040788"/>
          <a:ext cx="4502146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E61CA525-00C8-874B-ECD6-D8A15C7BF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64466"/>
              </p:ext>
            </p:extLst>
          </p:nvPr>
        </p:nvGraphicFramePr>
        <p:xfrm>
          <a:off x="360000" y="5678167"/>
          <a:ext cx="4961254" cy="149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54.500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>
            <a:extLst>
              <a:ext uri="{FF2B5EF4-FFF2-40B4-BE49-F238E27FC236}">
                <a16:creationId xmlns:a16="http://schemas.microsoft.com/office/drawing/2014/main" id="{3C07127C-FF7D-619A-A968-75C215469064}"/>
              </a:ext>
            </a:extLst>
          </p:cNvPr>
          <p:cNvSpPr txBox="1"/>
          <p:nvPr/>
        </p:nvSpPr>
        <p:spPr>
          <a:xfrm>
            <a:off x="447639" y="5884833"/>
            <a:ext cx="23793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Distribuzione: (3 </a:t>
            </a:r>
            <a:r>
              <a:rPr sz="500" spc="-6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CLIENTI)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43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153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mezzanino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39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altri piani  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44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4" name="object 14">
            <a:extLst>
              <a:ext uri="{FF2B5EF4-FFF2-40B4-BE49-F238E27FC236}">
                <a16:creationId xmlns:a16="http://schemas.microsoft.com/office/drawing/2014/main" id="{C5FE697D-9495-1687-AE1B-07EC7891F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20522"/>
              </p:ext>
            </p:extLst>
          </p:nvPr>
        </p:nvGraphicFramePr>
        <p:xfrm>
          <a:off x="483879" y="5512629"/>
          <a:ext cx="4608827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3185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675"/>
                        </a:lnSpc>
                      </a:pP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55405"/>
              </p:ext>
            </p:extLst>
          </p:nvPr>
        </p:nvGraphicFramePr>
        <p:xfrm>
          <a:off x="423000" y="2629884"/>
          <a:ext cx="4961255" cy="747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50800">
                        <a:lnSpc>
                          <a:spcPts val="765"/>
                        </a:lnSpc>
                      </a:pP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STATION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Spagna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2D3D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9710" marR="212090" indent="105410">
                        <a:lnSpc>
                          <a:spcPts val="700"/>
                        </a:lnSpc>
                        <a:spcBef>
                          <a:spcPts val="57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 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Vicolo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Bottino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82.600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2C8B6"/>
                    </a:solidFill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2D3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59.000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Termini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2D3D3"/>
                      </a:solidFill>
                      <a:prstDash val="solid"/>
                    </a:lnL>
                    <a:lnR w="6350">
                      <a:solidFill>
                        <a:srgbClr val="D2D3D3"/>
                      </a:solidFill>
                      <a:prstDash val="solid"/>
                    </a:lnR>
                    <a:lnT w="6350">
                      <a:solidFill>
                        <a:srgbClr val="D2D3D3"/>
                      </a:solidFill>
                      <a:prstDash val="solid"/>
                    </a:lnT>
                    <a:lnB w="12700">
                      <a:solidFill>
                        <a:srgbClr val="D2D3D3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Atrio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2D3D3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81.800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2C8B6"/>
                    </a:solidFill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2D3D3"/>
                      </a:solidFill>
                      <a:prstDash val="solid"/>
                    </a:lnL>
                    <a:lnR w="6350">
                      <a:solidFill>
                        <a:srgbClr val="D2D3D3"/>
                      </a:solidFill>
                      <a:prstDash val="solid"/>
                    </a:lnR>
                    <a:lnT w="6350">
                      <a:solidFill>
                        <a:srgbClr val="D2D3D3"/>
                      </a:solidFill>
                      <a:prstDash val="solid"/>
                    </a:lnT>
                    <a:lnB w="12700">
                      <a:solidFill>
                        <a:srgbClr val="D2D3D3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2D3D3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58.400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39982"/>
              </p:ext>
            </p:extLst>
          </p:nvPr>
        </p:nvGraphicFramePr>
        <p:xfrm>
          <a:off x="436674" y="1193685"/>
          <a:ext cx="4958078" cy="795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70”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 HD </a:t>
                      </a:r>
                      <a:r>
                        <a:rPr sz="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r>
                        <a:rPr sz="500" spc="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verticale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81">
                <a:tc>
                  <a:txBody>
                    <a:bodyPr/>
                    <a:lstStyle/>
                    <a:p>
                      <a:pPr marL="271145" marR="69215" indent="-194310">
                        <a:lnSpc>
                          <a:spcPts val="8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7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Escalator  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Termini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R="102870" algn="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32”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 HD </a:t>
                      </a:r>
                      <a:r>
                        <a:rPr sz="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r>
                        <a:rPr sz="500" spc="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verticale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R="189865" algn="r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R="120014" algn="r">
                        <a:lnSpc>
                          <a:spcPct val="100000"/>
                        </a:lnSpc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69215" indent="-194310" algn="ctr">
                        <a:lnSpc>
                          <a:spcPts val="8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X-Track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R="102870" algn="r">
                        <a:lnSpc>
                          <a:spcPct val="100000"/>
                        </a:lnSpc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222250" lvl="0" indent="-13525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700" spc="-4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</a:t>
                      </a:r>
                      <a:r>
                        <a:rPr lang="en-US"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lang="en-US"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75’’ </a:t>
                      </a:r>
                      <a:br>
                        <a:rPr lang="en-US"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700" spc="-5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interbinari</a:t>
                      </a:r>
                      <a:r>
                        <a:rPr lang="en-US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R="189865" algn="r">
                        <a:lnSpc>
                          <a:spcPct val="100000"/>
                        </a:lnSpc>
                      </a:pP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R="120014" algn="r">
                        <a:lnSpc>
                          <a:spcPct val="100000"/>
                        </a:lnSpc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4586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5889" y="1048797"/>
          <a:ext cx="4723129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87630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533222"/>
            <a:ext cx="3462654" cy="306070"/>
          </a:xfrm>
          <a:custGeom>
            <a:avLst/>
            <a:gdLst/>
            <a:ahLst/>
            <a:cxnLst/>
            <a:rect l="l" t="t" r="r" b="b"/>
            <a:pathLst>
              <a:path w="3462654" h="306069">
                <a:moveTo>
                  <a:pt x="3462312" y="0"/>
                </a:moveTo>
                <a:lnTo>
                  <a:pt x="0" y="0"/>
                </a:lnTo>
                <a:lnTo>
                  <a:pt x="0" y="306006"/>
                </a:lnTo>
                <a:lnTo>
                  <a:pt x="3075305" y="306006"/>
                </a:lnTo>
                <a:lnTo>
                  <a:pt x="346231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375" y="532713"/>
            <a:ext cx="629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ROMA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42438" y="33349"/>
            <a:ext cx="675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Century Gothic" panose="020B0502020202020204" pitchFamily="34" charset="0"/>
              </a:rPr>
              <a:t>Lazio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87598" y="633552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900" y="664311"/>
            <a:ext cx="83268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5481535" y="8284229"/>
            <a:ext cx="1752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latin typeface="Century Gothic" panose="020B0502020202020204" pitchFamily="34" charset="0"/>
              </a:rPr>
              <a:t>44</a:t>
            </a:fld>
            <a:endParaRPr sz="600" spc="-5" dirty="0">
              <a:latin typeface="Century Gothic" panose="020B0502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0CE21A8-A784-48AE-9AA0-51EF42BFB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82" y="60303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8D0C99B4-14E2-EA85-F549-F13EDA326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89463"/>
              </p:ext>
            </p:extLst>
          </p:nvPr>
        </p:nvGraphicFramePr>
        <p:xfrm>
          <a:off x="444500" y="3863975"/>
          <a:ext cx="4959982" cy="132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067">
                <a:tc>
                  <a:txBody>
                    <a:bodyPr/>
                    <a:lstStyle/>
                    <a:p>
                      <a:pPr marL="64769">
                        <a:lnSpc>
                          <a:spcPts val="765"/>
                        </a:lnSpc>
                      </a:pPr>
                      <a:r>
                        <a:rPr lang="it-IT"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DECORAZIONE TRENI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9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rowSpan="8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Decorazione Treno</a:t>
                      </a:r>
                      <a:endParaRPr sz="7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Esterna</a:t>
                      </a:r>
                    </a:p>
                  </a:txBody>
                  <a:tcPr marL="0" marR="0" marT="4635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50.300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16.950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100.600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16.950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150.900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18.500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365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201.200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6469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Interna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6355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21.000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095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42.000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63.000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365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84.000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48063"/>
              </p:ext>
            </p:extLst>
          </p:nvPr>
        </p:nvGraphicFramePr>
        <p:xfrm>
          <a:off x="423000" y="982084"/>
          <a:ext cx="4961889" cy="300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58419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98362"/>
              </p:ext>
            </p:extLst>
          </p:nvPr>
        </p:nvGraphicFramePr>
        <p:xfrm>
          <a:off x="423000" y="1577975"/>
          <a:ext cx="4964429" cy="45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82">
                <a:tc>
                  <a:txBody>
                    <a:bodyPr/>
                    <a:lstStyle/>
                    <a:p>
                      <a:pPr marL="26733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8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Pensilina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Pensilina Lux</a:t>
                      </a:r>
                      <a:r>
                        <a:rPr sz="7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opaca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86360" algn="r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35700"/>
              </p:ext>
            </p:extLst>
          </p:nvPr>
        </p:nvGraphicFramePr>
        <p:xfrm>
          <a:off x="423000" y="3023241"/>
          <a:ext cx="4965062" cy="2245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45415" marR="137795" indent="61594" algn="ctr">
                        <a:lnSpc>
                          <a:spcPct val="71400"/>
                        </a:lnSpc>
                      </a:pPr>
                      <a:r>
                        <a:rPr sz="6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Extraurbano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395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45415" marR="137795" indent="61594">
                        <a:lnSpc>
                          <a:spcPct val="71400"/>
                        </a:lnSpc>
                        <a:spcBef>
                          <a:spcPts val="509"/>
                        </a:spcBef>
                      </a:pPr>
                      <a:r>
                        <a:rPr sz="6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Extraurbano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3000" y="5558682"/>
          <a:ext cx="4961890" cy="358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5268">
                <a:tc>
                  <a:txBody>
                    <a:bodyPr/>
                    <a:lstStyle/>
                    <a:p>
                      <a:pPr marL="32384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marR="118110" indent="-93980">
                        <a:lnSpc>
                          <a:spcPct val="59500"/>
                        </a:lnSpc>
                        <a:spcBef>
                          <a:spcPts val="535"/>
                        </a:spcBef>
                      </a:pPr>
                      <a:r>
                        <a:rPr sz="1050" spc="-60" baseline="-3968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per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8366"/>
              </p:ext>
            </p:extLst>
          </p:nvPr>
        </p:nvGraphicFramePr>
        <p:xfrm>
          <a:off x="423000" y="6543402"/>
          <a:ext cx="4963159" cy="1201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1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0" y="6042050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70">
                <a:moveTo>
                  <a:pt x="3444303" y="0"/>
                </a:moveTo>
                <a:lnTo>
                  <a:pt x="0" y="0"/>
                </a:lnTo>
                <a:lnTo>
                  <a:pt x="0" y="305993"/>
                </a:lnTo>
                <a:lnTo>
                  <a:pt x="3057309" y="305993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375" y="6041529"/>
            <a:ext cx="6807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CHIETI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32612"/>
            <a:ext cx="3453765" cy="306070"/>
          </a:xfrm>
          <a:custGeom>
            <a:avLst/>
            <a:gdLst/>
            <a:ahLst/>
            <a:cxnLst/>
            <a:rect l="l" t="t" r="r" b="b"/>
            <a:pathLst>
              <a:path w="3453765" h="306069">
                <a:moveTo>
                  <a:pt x="3453295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53295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376" y="532091"/>
            <a:ext cx="9696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PESCARA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87065" y="614756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4383" y="645515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58948" y="33349"/>
            <a:ext cx="1042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Century Gothic" panose="020B0502020202020204" pitchFamily="34" charset="0"/>
              </a:rPr>
              <a:t>Abruzzo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82074" y="261395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1007" y="2644698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85096" y="612546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54029" y="6156223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481535" y="8284229"/>
            <a:ext cx="1752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latin typeface="Century Gothic" panose="020B0502020202020204" pitchFamily="34" charset="0"/>
              </a:rPr>
              <a:t>45</a:t>
            </a:fld>
            <a:endParaRPr sz="600" spc="-5" dirty="0">
              <a:latin typeface="Century Gothic" panose="020B050202020202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6CA5E462-7ACA-4C92-BEE7-20AC04CE4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2" y="257579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17DA188-F3B8-4A3B-99C3-D6AF632AF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32" y="58540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126CA69-63A1-4B03-BC95-DA43AD3B5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2" y="608803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61838"/>
              </p:ext>
            </p:extLst>
          </p:nvPr>
        </p:nvGraphicFramePr>
        <p:xfrm>
          <a:off x="368999" y="1015981"/>
          <a:ext cx="4959348" cy="1196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4699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2.260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2.260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2.150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0755"/>
              </p:ext>
            </p:extLst>
          </p:nvPr>
        </p:nvGraphicFramePr>
        <p:xfrm>
          <a:off x="368999" y="2904826"/>
          <a:ext cx="4947919" cy="119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43180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2.110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 row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2.110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00365"/>
              </p:ext>
            </p:extLst>
          </p:nvPr>
        </p:nvGraphicFramePr>
        <p:xfrm>
          <a:off x="368999" y="4784820"/>
          <a:ext cx="4957443" cy="1196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2.510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2.510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2.400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5272"/>
              </p:ext>
            </p:extLst>
          </p:nvPr>
        </p:nvGraphicFramePr>
        <p:xfrm>
          <a:off x="368142" y="6808057"/>
          <a:ext cx="4957443" cy="1196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558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60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2.610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2.610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2.500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14281" y="621322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3202" y="652068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34974"/>
            <a:ext cx="3381375" cy="306070"/>
          </a:xfrm>
          <a:custGeom>
            <a:avLst/>
            <a:gdLst/>
            <a:ahLst/>
            <a:cxnLst/>
            <a:rect l="l" t="t" r="r" b="b"/>
            <a:pathLst>
              <a:path w="3381375" h="306069">
                <a:moveTo>
                  <a:pt x="3381298" y="0"/>
                </a:moveTo>
                <a:lnTo>
                  <a:pt x="0" y="0"/>
                </a:lnTo>
                <a:lnTo>
                  <a:pt x="0" y="306006"/>
                </a:lnTo>
                <a:lnTo>
                  <a:pt x="2994304" y="306006"/>
                </a:lnTo>
                <a:lnTo>
                  <a:pt x="3381298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14383" y="2512707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3303" y="2543467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430564"/>
            <a:ext cx="3381375" cy="306070"/>
          </a:xfrm>
          <a:custGeom>
            <a:avLst/>
            <a:gdLst/>
            <a:ahLst/>
            <a:cxnLst/>
            <a:rect l="l" t="t" r="r" b="b"/>
            <a:pathLst>
              <a:path w="3381375" h="306069">
                <a:moveTo>
                  <a:pt x="3381298" y="0"/>
                </a:moveTo>
                <a:lnTo>
                  <a:pt x="0" y="0"/>
                </a:lnTo>
                <a:lnTo>
                  <a:pt x="0" y="306006"/>
                </a:lnTo>
                <a:lnTo>
                  <a:pt x="2994304" y="306006"/>
                </a:lnTo>
                <a:lnTo>
                  <a:pt x="3381298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376" y="534454"/>
            <a:ext cx="1319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LANCIANO</a:t>
            </a:r>
            <a:r>
              <a:rPr sz="1400" b="1" spc="-12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0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(CH)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375" y="2430043"/>
            <a:ext cx="11328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ORTONA</a:t>
            </a:r>
            <a:r>
              <a:rPr sz="1400" b="1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0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(CH)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321390"/>
            <a:ext cx="3381375" cy="306070"/>
          </a:xfrm>
          <a:custGeom>
            <a:avLst/>
            <a:gdLst/>
            <a:ahLst/>
            <a:cxnLst/>
            <a:rect l="l" t="t" r="r" b="b"/>
            <a:pathLst>
              <a:path w="3381375" h="306070">
                <a:moveTo>
                  <a:pt x="3381298" y="0"/>
                </a:moveTo>
                <a:lnTo>
                  <a:pt x="0" y="0"/>
                </a:lnTo>
                <a:lnTo>
                  <a:pt x="0" y="306006"/>
                </a:lnTo>
                <a:lnTo>
                  <a:pt x="2994304" y="306006"/>
                </a:lnTo>
                <a:lnTo>
                  <a:pt x="3381298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6344627"/>
            <a:ext cx="3389629" cy="306070"/>
          </a:xfrm>
          <a:custGeom>
            <a:avLst/>
            <a:gdLst/>
            <a:ahLst/>
            <a:cxnLst/>
            <a:rect l="l" t="t" r="r" b="b"/>
            <a:pathLst>
              <a:path w="3389629" h="306070">
                <a:moveTo>
                  <a:pt x="3389439" y="0"/>
                </a:moveTo>
                <a:lnTo>
                  <a:pt x="0" y="0"/>
                </a:lnTo>
                <a:lnTo>
                  <a:pt x="0" y="305993"/>
                </a:lnTo>
                <a:lnTo>
                  <a:pt x="3002445" y="305993"/>
                </a:lnTo>
                <a:lnTo>
                  <a:pt x="3389439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375" y="4320870"/>
            <a:ext cx="8839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TERAMO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7518" y="6344107"/>
            <a:ext cx="1353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AVEZZANO</a:t>
            </a:r>
            <a:r>
              <a:rPr sz="1400" b="1" spc="-13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900" spc="-114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(AQ)</a:t>
            </a:r>
            <a:endParaRPr sz="9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358948" y="33349"/>
            <a:ext cx="1042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Century Gothic" panose="020B0502020202020204" pitchFamily="34" charset="0"/>
              </a:rPr>
              <a:t>Abruzzo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13494" y="4410773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2427" y="444152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3494" y="642932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2427" y="6460083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37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005E6399-2CD6-4CB7-A670-240C4A234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2" y="56694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07B3011D-0C0F-47EC-B7D3-28804F6E7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2" y="246787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7353ABAE-6E28-4753-968B-98DC2D93A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2" y="436880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BE31CE08-87A8-40C9-BB96-EFFD3FE41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2" y="6390852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52882"/>
              </p:ext>
            </p:extLst>
          </p:nvPr>
        </p:nvGraphicFramePr>
        <p:xfrm>
          <a:off x="375261" y="1027283"/>
          <a:ext cx="4952999" cy="1084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7883">
                <a:tc>
                  <a:txBody>
                    <a:bodyPr/>
                    <a:lstStyle/>
                    <a:p>
                      <a:pPr marL="1524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1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82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Ultra High Definition LCD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75’’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48.380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67037"/>
                  </a:ext>
                </a:extLst>
              </a:tr>
              <a:tr h="217233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JCD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rotor)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31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6000" marR="31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190.100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 richiesta</a:t>
                      </a:r>
                      <a:endParaRPr kumimoji="0" lang="it-IT" sz="700" b="0" i="0" u="none" strike="noStrike" kern="0" cap="none" spc="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9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Target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90</a:t>
                      </a:r>
                      <a:endParaRPr sz="700" b="0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63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Pensiline JCD Lux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31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120x180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106.200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 richiesta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14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Senior</a:t>
                      </a: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30</a:t>
                      </a:r>
                      <a:endParaRPr sz="700" b="0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63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Senior</a:t>
                      </a:r>
                      <a:endParaRPr sz="700" b="0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31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320x240</a:t>
                      </a:r>
                      <a:endParaRPr sz="700" b="0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  <a:endParaRPr sz="700" b="0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71.700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 richiesta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b="1" spc="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8658" y="3758818"/>
            <a:ext cx="10433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CIRCUITO-</a:t>
            </a:r>
            <a:r>
              <a:rPr sz="5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esterno</a:t>
            </a:r>
            <a:r>
              <a:rPr sz="500" b="1" spc="6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3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Q.TA’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8639" y="3758818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8808" y="3758818"/>
            <a:ext cx="22625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260" algn="l"/>
                <a:tab pos="1800860" algn="l"/>
              </a:tabLst>
            </a:pPr>
            <a:r>
              <a:rPr sz="600" b="1" spc="-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FORMATO	</a:t>
            </a: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PERIODO    </a:t>
            </a:r>
            <a:r>
              <a:rPr sz="600" b="1" spc="6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MEDIA	</a:t>
            </a:r>
            <a:r>
              <a:rPr sz="600" b="1" spc="-3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150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2910" y="3758818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47D20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46464"/>
              </p:ext>
            </p:extLst>
          </p:nvPr>
        </p:nvGraphicFramePr>
        <p:xfrm>
          <a:off x="387642" y="5839417"/>
          <a:ext cx="4984747" cy="386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30480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4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marR="159385" indent="73660">
                        <a:lnSpc>
                          <a:spcPts val="700"/>
                        </a:lnSpc>
                        <a:spcBef>
                          <a:spcPts val="33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(15x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27.400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02235" marR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023955" y="3273116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3963" y="331436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32612"/>
            <a:ext cx="3390900" cy="306070"/>
          </a:xfrm>
          <a:custGeom>
            <a:avLst/>
            <a:gdLst/>
            <a:ahLst/>
            <a:cxnLst/>
            <a:rect l="l" t="t" r="r" b="b"/>
            <a:pathLst>
              <a:path w="3390900" h="306069">
                <a:moveTo>
                  <a:pt x="3390303" y="0"/>
                </a:moveTo>
                <a:lnTo>
                  <a:pt x="0" y="0"/>
                </a:lnTo>
                <a:lnTo>
                  <a:pt x="0" y="306006"/>
                </a:lnTo>
                <a:lnTo>
                  <a:pt x="3003296" y="306006"/>
                </a:lnTo>
                <a:lnTo>
                  <a:pt x="3390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376" y="532091"/>
            <a:ext cx="756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NAPOLI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78521"/>
              </p:ext>
            </p:extLst>
          </p:nvPr>
        </p:nvGraphicFramePr>
        <p:xfrm>
          <a:off x="367338" y="3919284"/>
          <a:ext cx="4952997" cy="1691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96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0489" lvl="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it-IT" sz="700"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290x240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32.500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4.950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29988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58.500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10.553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10.850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3.010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2.110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1.550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1.300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Eurotram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81.500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5.920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61.700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5.220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4.520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1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4.020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20569" y="33349"/>
            <a:ext cx="13188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Campania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06064" y="633424"/>
            <a:ext cx="2322195" cy="306070"/>
          </a:xfrm>
          <a:custGeom>
            <a:avLst/>
            <a:gdLst/>
            <a:ahLst/>
            <a:cxnLst/>
            <a:rect l="l" t="t" r="r" b="b"/>
            <a:pathLst>
              <a:path w="2322195" h="306069">
                <a:moveTo>
                  <a:pt x="2321928" y="0"/>
                </a:moveTo>
                <a:lnTo>
                  <a:pt x="393509" y="0"/>
                </a:lnTo>
                <a:lnTo>
                  <a:pt x="0" y="305993"/>
                </a:lnTo>
                <a:lnTo>
                  <a:pt x="2321928" y="305993"/>
                </a:lnTo>
                <a:lnTo>
                  <a:pt x="2321928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0383" y="664184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39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CE6059E-5EB6-4193-BFF3-921A0240E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84" y="31781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14D1E83-1EAA-43A6-A5D6-FFB02A9A5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74" y="59701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35063" y="1006768"/>
            <a:ext cx="4964932" cy="306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F787946-3135-42F1-A460-1E47CEC72C9A}"/>
              </a:ext>
            </a:extLst>
          </p:cNvPr>
          <p:cNvSpPr/>
          <p:nvPr/>
        </p:nvSpPr>
        <p:spPr>
          <a:xfrm>
            <a:off x="3539464" y="2339975"/>
            <a:ext cx="410236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Duomo</a:t>
            </a:r>
            <a:endParaRPr lang="it-IT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67091"/>
              </p:ext>
            </p:extLst>
          </p:nvPr>
        </p:nvGraphicFramePr>
        <p:xfrm>
          <a:off x="426294" y="6324980"/>
          <a:ext cx="4955539" cy="251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ts val="819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70”</a:t>
                      </a:r>
                      <a:r>
                        <a:rPr sz="7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271780">
                        <a:lnSpc>
                          <a:spcPts val="819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schermi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80”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9857" y="6165329"/>
            <a:ext cx="43243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CIRCUITO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3144" y="6165329"/>
            <a:ext cx="22479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Q.</a:t>
            </a:r>
            <a:r>
              <a:rPr sz="600" b="1" spc="-50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sz="600" b="1" spc="-65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A’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5045" y="6165329"/>
            <a:ext cx="595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DESCRIZIONE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8005" y="6165329"/>
            <a:ext cx="17189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300" algn="l"/>
              </a:tabLst>
            </a:pPr>
            <a:r>
              <a:rPr sz="600" b="1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PERIODO    </a:t>
            </a:r>
            <a:r>
              <a:rPr sz="600" b="1" spc="65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-10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SPAZIO</a:t>
            </a:r>
            <a:r>
              <a:rPr sz="600" b="1" spc="5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 MEDIA	</a:t>
            </a:r>
            <a:r>
              <a:rPr sz="600" b="1" spc="-30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MAT. </a:t>
            </a:r>
            <a:r>
              <a:rPr sz="600" b="1" spc="10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+</a:t>
            </a:r>
            <a:r>
              <a:rPr sz="600" b="1" spc="150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600" b="1" spc="5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ICP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8979" y="6165329"/>
            <a:ext cx="2552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D5372A"/>
                </a:solidFill>
                <a:latin typeface="Century Gothic" panose="020B0502020202020204" pitchFamily="34" charset="0"/>
                <a:cs typeface="Arial"/>
              </a:rPr>
              <a:t>NOTE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89986" y="639394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900" y="670153"/>
            <a:ext cx="83506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37489"/>
            <a:ext cx="3462654" cy="306070"/>
          </a:xfrm>
          <a:custGeom>
            <a:avLst/>
            <a:gdLst/>
            <a:ahLst/>
            <a:cxnLst/>
            <a:rect l="l" t="t" r="r" b="b"/>
            <a:pathLst>
              <a:path w="3462654" h="306069">
                <a:moveTo>
                  <a:pt x="3462312" y="0"/>
                </a:moveTo>
                <a:lnTo>
                  <a:pt x="0" y="0"/>
                </a:lnTo>
                <a:lnTo>
                  <a:pt x="0" y="306006"/>
                </a:lnTo>
                <a:lnTo>
                  <a:pt x="3066300" y="306006"/>
                </a:lnTo>
                <a:lnTo>
                  <a:pt x="3462312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375" y="518972"/>
            <a:ext cx="756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NAPOLI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20569" y="33349"/>
            <a:ext cx="13188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Campania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45600"/>
              </p:ext>
            </p:extLst>
          </p:nvPr>
        </p:nvGraphicFramePr>
        <p:xfrm>
          <a:off x="423000" y="4617961"/>
          <a:ext cx="4959984" cy="149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300x140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80975" algn="just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2C8B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875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58520"/>
              </p:ext>
            </p:extLst>
          </p:nvPr>
        </p:nvGraphicFramePr>
        <p:xfrm>
          <a:off x="423000" y="5418232"/>
          <a:ext cx="4961888" cy="30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8725"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30.20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467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471670" y="4950676"/>
            <a:ext cx="17195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45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400x200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(tutti </a:t>
            </a:r>
            <a:r>
              <a:rPr sz="500" spc="-5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 </a:t>
            </a: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piano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binari), 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35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manifesti </a:t>
            </a:r>
            <a:r>
              <a:rPr sz="500" spc="-1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300x140 </a:t>
            </a:r>
            <a:r>
              <a:rPr sz="500" spc="-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(18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47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altri piani)  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17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670" y="5778144"/>
            <a:ext cx="1309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3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Distribuzione: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30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piani binari </a:t>
            </a:r>
            <a:r>
              <a:rPr sz="500" spc="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+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35 </a:t>
            </a:r>
            <a:r>
              <a:rPr sz="500" spc="-4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altri piani  </a:t>
            </a:r>
            <a:r>
              <a:rPr sz="500" spc="-3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Copertura: </a:t>
            </a:r>
            <a:r>
              <a:rPr sz="500" spc="-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24</a:t>
            </a:r>
            <a:r>
              <a:rPr sz="500" spc="25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Century Gothic" panose="020B0502020202020204" pitchFamily="34" charset="0"/>
                <a:cs typeface="Arial"/>
              </a:rPr>
              <a:t>stazioni</a:t>
            </a:r>
            <a:endParaRPr sz="5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06766" y="4452410"/>
          <a:ext cx="4730114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127000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675"/>
                        </a:lnSpc>
                      </a:pPr>
                      <a:r>
                        <a:rPr sz="650" b="1" spc="1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5506935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40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599C7AC-1116-46E6-AE14-B5D6773A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43" y="602170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7989" y="625894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9700" y="656653"/>
            <a:ext cx="83926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28497"/>
            <a:ext cx="3417570" cy="306070"/>
          </a:xfrm>
          <a:custGeom>
            <a:avLst/>
            <a:gdLst/>
            <a:ahLst/>
            <a:cxnLst/>
            <a:rect l="l" t="t" r="r" b="b"/>
            <a:pathLst>
              <a:path w="3417570" h="306069">
                <a:moveTo>
                  <a:pt x="3417303" y="0"/>
                </a:moveTo>
                <a:lnTo>
                  <a:pt x="0" y="0"/>
                </a:lnTo>
                <a:lnTo>
                  <a:pt x="0" y="305993"/>
                </a:lnTo>
                <a:lnTo>
                  <a:pt x="3003296" y="305993"/>
                </a:lnTo>
                <a:lnTo>
                  <a:pt x="3417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376" y="527977"/>
            <a:ext cx="756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NAPOLI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20569" y="33349"/>
            <a:ext cx="13188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Campania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41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29219"/>
              </p:ext>
            </p:extLst>
          </p:nvPr>
        </p:nvGraphicFramePr>
        <p:xfrm>
          <a:off x="360000" y="1037189"/>
          <a:ext cx="4961254" cy="1046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55244">
                        <a:lnSpc>
                          <a:spcPts val="765"/>
                        </a:lnSpc>
                      </a:pPr>
                      <a:r>
                        <a:rPr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STATION </a:t>
                      </a: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Garibaldi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binari</a:t>
                      </a:r>
                      <a:r>
                        <a:rPr sz="7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Vanvitelli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Atrio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13.900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9.900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32434" marR="230504" indent="-194945">
                        <a:lnSpc>
                          <a:spcPct val="714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Domination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corridoio 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funicolare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2C8B6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21.600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3E61B28D-B694-496B-8DC6-EEBDDB806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59082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845B907-AD56-C90D-D28B-BC8B669AF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82227"/>
              </p:ext>
            </p:extLst>
          </p:nvPr>
        </p:nvGraphicFramePr>
        <p:xfrm>
          <a:off x="368300" y="2383218"/>
          <a:ext cx="4959982" cy="132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067">
                <a:tc>
                  <a:txBody>
                    <a:bodyPr/>
                    <a:lstStyle/>
                    <a:p>
                      <a:pPr marL="64769">
                        <a:lnSpc>
                          <a:spcPts val="765"/>
                        </a:lnSpc>
                      </a:pPr>
                      <a:r>
                        <a:rPr lang="it-IT"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DECORAZIONE TRENI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9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rowSpan="8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Decorazione Treno</a:t>
                      </a:r>
                      <a:endParaRPr sz="7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Esterna</a:t>
                      </a:r>
                    </a:p>
                  </a:txBody>
                  <a:tcPr marL="0" marR="0" marT="4635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15.700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8.800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31.500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8.800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47.200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8.800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365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62.900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8.800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6469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Interna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6355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6.100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095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12.200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365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BB43B21-16F8-6E95-92F7-9CF0ACF57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96171"/>
              </p:ext>
            </p:extLst>
          </p:nvPr>
        </p:nvGraphicFramePr>
        <p:xfrm>
          <a:off x="368300" y="4059618"/>
          <a:ext cx="4959982" cy="132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067">
                <a:tc>
                  <a:txBody>
                    <a:bodyPr/>
                    <a:lstStyle/>
                    <a:p>
                      <a:pPr marL="64769">
                        <a:lnSpc>
                          <a:spcPts val="765"/>
                        </a:lnSpc>
                      </a:pPr>
                      <a:r>
                        <a:rPr lang="it-IT" sz="650" b="1" spc="-2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DECORAZIONE TRENI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90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D5372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 rowSpan="8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Funicolare</a:t>
                      </a:r>
                      <a:endParaRPr sz="7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Esterna</a:t>
                      </a:r>
                    </a:p>
                  </a:txBody>
                  <a:tcPr marL="0" marR="0" marT="4635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7.300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4.100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14.600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4.100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21.900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4.100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365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29.200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6469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2266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Interna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6355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4.100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1.760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095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8.200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1.760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4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1.760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365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9E6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1.760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6332" y="33349"/>
            <a:ext cx="8394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Century Gothic" panose="020B0502020202020204" pitchFamily="34" charset="0"/>
              </a:rPr>
              <a:t>Liguria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9949" y="2657115"/>
            <a:ext cx="720001" cy="14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00171"/>
              </p:ext>
            </p:extLst>
          </p:nvPr>
        </p:nvGraphicFramePr>
        <p:xfrm>
          <a:off x="360000" y="2444320"/>
          <a:ext cx="4961251" cy="892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51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64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High Definition LCD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75’’</a:t>
                      </a:r>
                      <a:endParaRPr sz="700" b="0" spc="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37.800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60425"/>
                  </a:ext>
                </a:extLst>
              </a:tr>
              <a:tr h="16717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Senior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Senior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Lux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Rotor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19.100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53257"/>
                  </a:ext>
                </a:extLst>
              </a:tr>
              <a:tr h="16717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Coverage</a:t>
                      </a:r>
                      <a:endParaRPr sz="700" b="1" spc="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129.500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8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Target</a:t>
                      </a:r>
                      <a:endParaRPr sz="700" b="1" spc="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Pensiline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Mupi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14 gg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107.500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29492"/>
              </p:ext>
            </p:extLst>
          </p:nvPr>
        </p:nvGraphicFramePr>
        <p:xfrm>
          <a:off x="371238" y="3710313"/>
          <a:ext cx="4951093" cy="306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647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6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Colonna</a:t>
                      </a:r>
                      <a:endParaRPr sz="700" b="1" spc="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Colonne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120x325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0" y="530999"/>
            <a:ext cx="3375025" cy="306070"/>
          </a:xfrm>
          <a:custGeom>
            <a:avLst/>
            <a:gdLst/>
            <a:ahLst/>
            <a:cxnLst/>
            <a:rect l="l" t="t" r="r" b="b"/>
            <a:pathLst>
              <a:path w="3375025" h="306069">
                <a:moveTo>
                  <a:pt x="3374999" y="0"/>
                </a:moveTo>
                <a:lnTo>
                  <a:pt x="0" y="0"/>
                </a:lnTo>
                <a:lnTo>
                  <a:pt x="0" y="306006"/>
                </a:lnTo>
                <a:lnTo>
                  <a:pt x="2987992" y="306006"/>
                </a:lnTo>
                <a:lnTo>
                  <a:pt x="3374999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073" y="530479"/>
            <a:ext cx="8553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GENO</a:t>
            </a:r>
            <a:r>
              <a:rPr sz="1400" b="1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</a:t>
            </a: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16173" y="2033913"/>
            <a:ext cx="2304415" cy="306070"/>
          </a:xfrm>
          <a:custGeom>
            <a:avLst/>
            <a:gdLst/>
            <a:ahLst/>
            <a:cxnLst/>
            <a:rect l="l" t="t" r="r" b="b"/>
            <a:pathLst>
              <a:path w="2304415" h="306069">
                <a:moveTo>
                  <a:pt x="2303932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03932" y="305993"/>
                </a:lnTo>
                <a:lnTo>
                  <a:pt x="2303932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1487" y="2064660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81179"/>
              </p:ext>
            </p:extLst>
          </p:nvPr>
        </p:nvGraphicFramePr>
        <p:xfrm>
          <a:off x="370090" y="1051294"/>
          <a:ext cx="4949823" cy="374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4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65100" marR="157480" indent="78105">
                        <a:lnSpc>
                          <a:spcPct val="794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Check-in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Imbarchi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Arrivi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ts val="770"/>
                        </a:lnSpc>
                        <a:spcBef>
                          <a:spcPts val="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LCD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70”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01295">
                        <a:lnSpc>
                          <a:spcPts val="77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B9E5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3017850" y="640245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42264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2FA8D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1190" y="671005"/>
            <a:ext cx="5384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Aeroporti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256" y="8284229"/>
            <a:ext cx="1257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5</a:t>
            </a:fld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9ADFEC8-B3CC-4EC3-B12B-D5357EE1E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99524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397761D-DC4E-4E65-969D-B9A29A287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28" y="602682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object 14">
            <a:extLst>
              <a:ext uri="{FF2B5EF4-FFF2-40B4-BE49-F238E27FC236}">
                <a16:creationId xmlns:a16="http://schemas.microsoft.com/office/drawing/2014/main" id="{43DEDC1E-663A-F764-27F4-A19DE1DA82F7}"/>
              </a:ext>
            </a:extLst>
          </p:cNvPr>
          <p:cNvSpPr/>
          <p:nvPr/>
        </p:nvSpPr>
        <p:spPr>
          <a:xfrm>
            <a:off x="3085896" y="4817110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89A56AC-77F8-6550-CB4A-33BDCE61FB04}"/>
              </a:ext>
            </a:extLst>
          </p:cNvPr>
          <p:cNvSpPr txBox="1"/>
          <p:nvPr/>
        </p:nvSpPr>
        <p:spPr>
          <a:xfrm>
            <a:off x="4382858" y="4864879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D62E2EB-715E-5EB2-E94B-B4ECC39BA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14" y="4779708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4ECFC9B5-3257-B410-60D0-ABE3F264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66846"/>
              </p:ext>
            </p:extLst>
          </p:nvPr>
        </p:nvGraphicFramePr>
        <p:xfrm>
          <a:off x="431999" y="5205661"/>
          <a:ext cx="4964923" cy="563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5425">
                        <a:lnSpc>
                          <a:spcPts val="765"/>
                        </a:lnSpc>
                      </a:pPr>
                      <a:r>
                        <a:rPr lang="it-IT"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Stendardi Mini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Stendardi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70x100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15.500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Stendardi Maxi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Stendardi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70x100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25.800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a 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1749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1F03D-F501-DF01-8BD6-EF53147B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D55D44-DEC5-CE3B-5A25-113056C66778}"/>
              </a:ext>
            </a:extLst>
          </p:cNvPr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4CF2201-1E5D-7EC6-C530-713AC5B17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34812"/>
              </p:ext>
            </p:extLst>
          </p:nvPr>
        </p:nvGraphicFramePr>
        <p:xfrm>
          <a:off x="405989" y="1031745"/>
          <a:ext cx="4962520" cy="1779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7067">
                <a:tc>
                  <a:txBody>
                    <a:bodyPr/>
                    <a:lstStyle/>
                    <a:p>
                      <a:pPr marL="3873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60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0815" indent="48895">
                        <a:lnSpc>
                          <a:spcPct val="71400"/>
                        </a:lnSpc>
                        <a:spcBef>
                          <a:spcPts val="434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</a:t>
                      </a:r>
                      <a:r>
                        <a:rPr lang="it-IT"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700" spc="-5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700" spc="-5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ED3BA7FF-64CB-B657-76A3-53EA34D54D7C}"/>
              </a:ext>
            </a:extLst>
          </p:cNvPr>
          <p:cNvSpPr/>
          <p:nvPr/>
        </p:nvSpPr>
        <p:spPr>
          <a:xfrm>
            <a:off x="0" y="528497"/>
            <a:ext cx="3417570" cy="306070"/>
          </a:xfrm>
          <a:custGeom>
            <a:avLst/>
            <a:gdLst/>
            <a:ahLst/>
            <a:cxnLst/>
            <a:rect l="l" t="t" r="r" b="b"/>
            <a:pathLst>
              <a:path w="3417570" h="306069">
                <a:moveTo>
                  <a:pt x="3417303" y="0"/>
                </a:moveTo>
                <a:lnTo>
                  <a:pt x="0" y="0"/>
                </a:lnTo>
                <a:lnTo>
                  <a:pt x="0" y="305993"/>
                </a:lnTo>
                <a:lnTo>
                  <a:pt x="3003296" y="305993"/>
                </a:lnTo>
                <a:lnTo>
                  <a:pt x="3417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D9596A6-373C-A9B3-615F-D71636DA1BAD}"/>
              </a:ext>
            </a:extLst>
          </p:cNvPr>
          <p:cNvSpPr txBox="1"/>
          <p:nvPr/>
        </p:nvSpPr>
        <p:spPr>
          <a:xfrm>
            <a:off x="450376" y="527977"/>
            <a:ext cx="756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SALERNO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A2C88D2-1027-4AEA-58BC-7B7BDC174831}"/>
              </a:ext>
            </a:extLst>
          </p:cNvPr>
          <p:cNvSpPr/>
          <p:nvPr/>
        </p:nvSpPr>
        <p:spPr>
          <a:xfrm>
            <a:off x="3069994" y="62480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BCB897A-D02D-8EAF-CA23-ACCD3C26B223}"/>
              </a:ext>
            </a:extLst>
          </p:cNvPr>
          <p:cNvSpPr txBox="1"/>
          <p:nvPr/>
        </p:nvSpPr>
        <p:spPr>
          <a:xfrm>
            <a:off x="4338914" y="65556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7801BC3-CE9A-4152-B1E2-547E0E1A5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569" y="33349"/>
            <a:ext cx="13188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latin typeface="Century Gothic" panose="020B0502020202020204" pitchFamily="34" charset="0"/>
              </a:rPr>
              <a:t>Campania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2ED3DD7-6389-5F66-15CC-57D85355E80A}"/>
              </a:ext>
            </a:extLst>
          </p:cNvPr>
          <p:cNvSpPr txBox="1"/>
          <p:nvPr/>
        </p:nvSpPr>
        <p:spPr>
          <a:xfrm>
            <a:off x="142942" y="8284229"/>
            <a:ext cx="1244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41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0069F3E-0AAF-7546-9FDB-E7F8CBDA6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58" y="587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734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DFE8D-B24C-0CA4-C79C-67817EC46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A779A0D-F288-C013-082B-B76A0CBDD50E}"/>
              </a:ext>
            </a:extLst>
          </p:cNvPr>
          <p:cNvSpPr/>
          <p:nvPr/>
        </p:nvSpPr>
        <p:spPr>
          <a:xfrm rot="10800000">
            <a:off x="143811" y="8273888"/>
            <a:ext cx="1215089" cy="113644"/>
          </a:xfrm>
          <a:prstGeom prst="rect">
            <a:avLst/>
          </a:prstGeom>
          <a:gradFill>
            <a:gsLst>
              <a:gs pos="0">
                <a:srgbClr val="D6301D"/>
              </a:gs>
              <a:gs pos="87000">
                <a:srgbClr val="D6301D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0B8AFEA-C71D-081C-0F62-20226B5F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642" y="8296811"/>
            <a:ext cx="468277" cy="63686"/>
          </a:xfrm>
          <a:prstGeom prst="rect">
            <a:avLst/>
          </a:prstGeom>
        </p:spPr>
      </p:pic>
      <p:sp>
        <p:nvSpPr>
          <p:cNvPr id="3" name="object 15">
            <a:extLst>
              <a:ext uri="{FF2B5EF4-FFF2-40B4-BE49-F238E27FC236}">
                <a16:creationId xmlns:a16="http://schemas.microsoft.com/office/drawing/2014/main" id="{94882E0A-3DA0-376C-51B2-E26E346063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569" y="33349"/>
            <a:ext cx="13188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95" dirty="0">
                <a:latin typeface="Century Gothic" panose="020B0502020202020204" pitchFamily="34" charset="0"/>
              </a:rPr>
              <a:t>Puglia</a:t>
            </a:r>
            <a:endParaRPr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8A30104C-DFA0-9F5B-33B5-35B3B9622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66422"/>
              </p:ext>
            </p:extLst>
          </p:nvPr>
        </p:nvGraphicFramePr>
        <p:xfrm>
          <a:off x="452786" y="1407652"/>
          <a:ext cx="4963794" cy="343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853">
                <a:tc>
                  <a:txBody>
                    <a:bodyPr/>
                    <a:lstStyle/>
                    <a:p>
                      <a:pPr marL="255904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Poster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00x</a:t>
                      </a: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1.810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EB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13">
            <a:extLst>
              <a:ext uri="{FF2B5EF4-FFF2-40B4-BE49-F238E27FC236}">
                <a16:creationId xmlns:a16="http://schemas.microsoft.com/office/drawing/2014/main" id="{6231E7BB-97D0-0D9C-CB8A-3DEE3C498E3E}"/>
              </a:ext>
            </a:extLst>
          </p:cNvPr>
          <p:cNvSpPr/>
          <p:nvPr/>
        </p:nvSpPr>
        <p:spPr>
          <a:xfrm>
            <a:off x="3061322" y="968375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F4B3958E-FB35-ADE5-9ADD-AA0FCE87E580}"/>
              </a:ext>
            </a:extLst>
          </p:cNvPr>
          <p:cNvSpPr txBox="1"/>
          <p:nvPr/>
        </p:nvSpPr>
        <p:spPr>
          <a:xfrm>
            <a:off x="4358284" y="1016534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AB26190-D1BD-A264-28AA-706AC45D0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23" y="93215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605DC22E-D336-FC3A-A9B6-ED2E35FB3B0C}"/>
              </a:ext>
            </a:extLst>
          </p:cNvPr>
          <p:cNvSpPr/>
          <p:nvPr/>
        </p:nvSpPr>
        <p:spPr>
          <a:xfrm>
            <a:off x="0" y="532612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9C48BA4F-7C0E-955B-7AF9-333968F3884D}"/>
              </a:ext>
            </a:extLst>
          </p:cNvPr>
          <p:cNvSpPr txBox="1"/>
          <p:nvPr/>
        </p:nvSpPr>
        <p:spPr>
          <a:xfrm>
            <a:off x="459136" y="571513"/>
            <a:ext cx="756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BARI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5C34F48F-4751-80D8-E03F-AFC4D91F6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68077"/>
              </p:ext>
            </p:extLst>
          </p:nvPr>
        </p:nvGraphicFramePr>
        <p:xfrm>
          <a:off x="436249" y="2568575"/>
          <a:ext cx="4961251" cy="28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594">
                <a:tc>
                  <a:txBody>
                    <a:bodyPr/>
                    <a:lstStyle/>
                    <a:p>
                      <a:pPr marL="222885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lang="it-IT" sz="7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54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b="0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75</a:t>
                      </a:r>
                      <a:r>
                        <a:rPr lang="it-IT" sz="700" b="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’’</a:t>
                      </a:r>
                      <a:endParaRPr lang="it-IT" sz="700" b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26.400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2816"/>
                  </a:ext>
                </a:extLst>
              </a:tr>
            </a:tbl>
          </a:graphicData>
        </a:graphic>
      </p:graphicFrame>
      <p:sp>
        <p:nvSpPr>
          <p:cNvPr id="14" name="object 6">
            <a:extLst>
              <a:ext uri="{FF2B5EF4-FFF2-40B4-BE49-F238E27FC236}">
                <a16:creationId xmlns:a16="http://schemas.microsoft.com/office/drawing/2014/main" id="{A4DD3AB9-55BB-E954-D020-E5B7CA92D4FD}"/>
              </a:ext>
            </a:extLst>
          </p:cNvPr>
          <p:cNvSpPr/>
          <p:nvPr/>
        </p:nvSpPr>
        <p:spPr>
          <a:xfrm>
            <a:off x="3087077" y="2148777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70">
                <a:moveTo>
                  <a:pt x="2312924" y="0"/>
                </a:moveTo>
                <a:lnTo>
                  <a:pt x="388048" y="0"/>
                </a:lnTo>
                <a:lnTo>
                  <a:pt x="0" y="305993"/>
                </a:lnTo>
                <a:lnTo>
                  <a:pt x="2312924" y="305993"/>
                </a:lnTo>
                <a:lnTo>
                  <a:pt x="2312924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37412D92-654E-2D76-9862-1A62C434F7AA}"/>
              </a:ext>
            </a:extLst>
          </p:cNvPr>
          <p:cNvSpPr txBox="1"/>
          <p:nvPr/>
        </p:nvSpPr>
        <p:spPr>
          <a:xfrm>
            <a:off x="4052379" y="2179536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2748A7C-3C6B-7E7A-5E00-90BE14ECA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64" y="2111375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719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94622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376" y="2594114"/>
            <a:ext cx="872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SASSARI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2612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376" y="532091"/>
            <a:ext cx="958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CAGLIARI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1760" y="33349"/>
            <a:ext cx="12566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Sardegna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30506"/>
              </p:ext>
            </p:extLst>
          </p:nvPr>
        </p:nvGraphicFramePr>
        <p:xfrm>
          <a:off x="431999" y="1037697"/>
          <a:ext cx="4962524" cy="13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75">
                <a:tc>
                  <a:txBody>
                    <a:bodyPr/>
                    <a:lstStyle/>
                    <a:p>
                      <a:pPr marL="1714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6.40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2.610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2.610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2.500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29997"/>
              </p:ext>
            </p:extLst>
          </p:nvPr>
        </p:nvGraphicFramePr>
        <p:xfrm>
          <a:off x="440999" y="3096317"/>
          <a:ext cx="4953632" cy="1342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240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2.160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2.160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363636"/>
                          </a:solidFill>
                          <a:effectLst/>
                          <a:latin typeface="Arial" panose="020B0604020202020204" pitchFamily="34" charset="0"/>
                        </a:rPr>
                        <a:t>2.050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40966"/>
              </p:ext>
            </p:extLst>
          </p:nvPr>
        </p:nvGraphicFramePr>
        <p:xfrm>
          <a:off x="430791" y="4562240"/>
          <a:ext cx="4957441" cy="39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2349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5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088805" y="62862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7725" y="659371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5757" y="268202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4690" y="2712770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481535" y="8284229"/>
            <a:ext cx="17526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latin typeface="Century Gothic" panose="020B0502020202020204" pitchFamily="34" charset="0"/>
              </a:rPr>
              <a:t>52</a:t>
            </a:fld>
            <a:endParaRPr sz="600" spc="-5" dirty="0">
              <a:latin typeface="Century Gothic" panose="020B0502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4E2B1B8-AEDF-448F-9C45-7D9090D9A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5" y="590203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942A939-E057-4EA3-88D9-48F94D2A0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64" y="264568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6332" y="33349"/>
            <a:ext cx="8394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latin typeface="Century Gothic" panose="020B0502020202020204" pitchFamily="34" charset="0"/>
              </a:rPr>
              <a:t>Liguria</a:t>
            </a:r>
            <a:endParaRPr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97764"/>
              </p:ext>
            </p:extLst>
          </p:nvPr>
        </p:nvGraphicFramePr>
        <p:xfrm>
          <a:off x="371238" y="1037217"/>
          <a:ext cx="4951092" cy="2347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it-IT"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Half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50">
                <a:tc>
                  <a:txBody>
                    <a:bodyPr/>
                    <a:lstStyle/>
                    <a:p>
                      <a:pPr marL="83185" marR="75565" indent="-6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r>
                        <a:rPr sz="7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con</a:t>
                      </a:r>
                      <a:r>
                        <a:rPr sz="7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Extraboard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43.300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.2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lang="it-IT" sz="7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sz="7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7.800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3.900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2.900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1840"/>
              </p:ext>
            </p:extLst>
          </p:nvPr>
        </p:nvGraphicFramePr>
        <p:xfrm>
          <a:off x="380550" y="3496051"/>
          <a:ext cx="4939029" cy="367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4641">
                <a:tc>
                  <a:txBody>
                    <a:bodyPr/>
                    <a:lstStyle/>
                    <a:p>
                      <a:pPr marR="32384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7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109220" indent="-93980">
                        <a:lnSpc>
                          <a:spcPct val="59500"/>
                        </a:lnSpc>
                        <a:spcBef>
                          <a:spcPts val="535"/>
                        </a:spcBef>
                      </a:pPr>
                      <a:r>
                        <a:rPr sz="1050" spc="-60" baseline="-39682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 per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0" y="530999"/>
            <a:ext cx="3375025" cy="306070"/>
          </a:xfrm>
          <a:custGeom>
            <a:avLst/>
            <a:gdLst/>
            <a:ahLst/>
            <a:cxnLst/>
            <a:rect l="l" t="t" r="r" b="b"/>
            <a:pathLst>
              <a:path w="3375025" h="306069">
                <a:moveTo>
                  <a:pt x="3374999" y="0"/>
                </a:moveTo>
                <a:lnTo>
                  <a:pt x="0" y="0"/>
                </a:lnTo>
                <a:lnTo>
                  <a:pt x="0" y="306006"/>
                </a:lnTo>
                <a:lnTo>
                  <a:pt x="2987992" y="306006"/>
                </a:lnTo>
                <a:lnTo>
                  <a:pt x="3374999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073" y="530479"/>
            <a:ext cx="8553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GENO</a:t>
            </a:r>
            <a:r>
              <a:rPr sz="1400" b="1" spc="-14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</a:t>
            </a: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1487" y="1761122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3760" y="616929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70">
                <a:moveTo>
                  <a:pt x="2314244" y="0"/>
                </a:moveTo>
                <a:lnTo>
                  <a:pt x="347840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2681" y="647676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256" y="8284229"/>
            <a:ext cx="1257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6</a:t>
            </a:fld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2FBFEED-77B3-4801-9F68-7905B0D4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87" y="579527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52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6774"/>
              </p:ext>
            </p:extLst>
          </p:nvPr>
        </p:nvGraphicFramePr>
        <p:xfrm>
          <a:off x="431999" y="1050856"/>
          <a:ext cx="4949823" cy="118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0245">
                <a:tc>
                  <a:txBody>
                    <a:bodyPr/>
                    <a:lstStyle/>
                    <a:p>
                      <a:pPr marL="22542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LIBERA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765"/>
                        </a:lnSpc>
                      </a:pPr>
                      <a:r>
                        <a:rPr sz="650" b="1" spc="-3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53AC3A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7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Parete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C.so</a:t>
                      </a:r>
                      <a:r>
                        <a:rPr sz="7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Italia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Telo </a:t>
                      </a:r>
                      <a:r>
                        <a:rPr sz="700" spc="-5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Retroilluminato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1050x250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64.200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Murales Garibaldi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Murales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150 mq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28gg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98.000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da 20.000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988251"/>
                  </a:ext>
                </a:extLst>
              </a:tr>
              <a:tr h="250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Murales P.ta Romana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Murales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145 mq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28gg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88.200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da 20.000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75053"/>
                  </a:ext>
                </a:extLst>
              </a:tr>
              <a:tr h="250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Murales Leoncavallo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Murales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400 mq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28gg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75.400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da 24.000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418954"/>
                  </a:ext>
                </a:extLst>
              </a:tr>
              <a:tr h="175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Telo Murat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9845" indent="-23685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Maxi Telo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1186x1770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14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64.200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it-IT" sz="700">
                          <a:latin typeface="Arial"/>
                          <a:cs typeface="Arial"/>
                        </a:rPr>
                        <a:t>2.200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276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10834"/>
              </p:ext>
            </p:extLst>
          </p:nvPr>
        </p:nvGraphicFramePr>
        <p:xfrm>
          <a:off x="423000" y="3294799"/>
          <a:ext cx="5040000" cy="1839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6230">
                <a:tc>
                  <a:txBody>
                    <a:bodyPr/>
                    <a:lstStyle/>
                    <a:p>
                      <a:pPr marL="5397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CIRCUITO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-40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004677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  <a:endParaRPr sz="7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 84</a:t>
                      </a:r>
                      <a:r>
                        <a:rPr lang="it-IT" sz="700" b="0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’’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0" spc="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ultra-high </a:t>
                      </a:r>
                      <a:r>
                        <a:rPr lang="it-IT" sz="700" b="0" spc="5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definition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283.000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271618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Digital Flag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68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LCD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46.900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83215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Vertical Led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44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Schermi Led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7 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30.400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562346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Coverage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Pensiline + </a:t>
                      </a:r>
                      <a:r>
                        <a:rPr lang="it-IT" sz="700" dirty="0" err="1">
                          <a:latin typeface="Arial"/>
                          <a:cs typeface="Arial"/>
                        </a:rPr>
                        <a:t>Mupi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</a:t>
                      </a:r>
                      <a:r>
                        <a:rPr kumimoji="0" lang="it-IT" sz="7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gg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346.500</a:t>
                      </a:r>
                      <a:endParaRPr lang="it-IT"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120x180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Pens.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Foster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280.000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Prime </a:t>
                      </a:r>
                      <a:r>
                        <a:rPr lang="it-IT" sz="700" b="1" dirty="0" err="1">
                          <a:latin typeface="Arial"/>
                          <a:cs typeface="Arial"/>
                        </a:rPr>
                        <a:t>Bold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 err="1">
                          <a:latin typeface="Arial"/>
                          <a:cs typeface="Arial"/>
                        </a:rPr>
                        <a:t>Mupi</a:t>
                      </a:r>
                      <a:r>
                        <a:rPr lang="it-IT" sz="700" dirty="0">
                          <a:latin typeface="Arial"/>
                          <a:cs typeface="Arial"/>
                        </a:rPr>
                        <a:t> + Pensiline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</a:t>
                      </a:r>
                      <a:r>
                        <a:rPr kumimoji="0" lang="it-IT" sz="7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gg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420.000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Prime Light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 err="1">
                          <a:latin typeface="Arial"/>
                          <a:cs typeface="Arial"/>
                        </a:rPr>
                        <a:t>Mupi</a:t>
                      </a:r>
                      <a:r>
                        <a:rPr lang="it-IT" sz="700" dirty="0">
                          <a:latin typeface="Arial"/>
                          <a:cs typeface="Arial"/>
                        </a:rPr>
                        <a:t> + Pensiline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</a:t>
                      </a:r>
                      <a:r>
                        <a:rPr kumimoji="0" lang="it-IT" sz="7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gg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dirty="0">
                          <a:latin typeface="Arial"/>
                          <a:cs typeface="Arial"/>
                        </a:rPr>
                        <a:t>280.000</a:t>
                      </a:r>
                      <a:endParaRPr sz="7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kumimoji="0" lang="it-IT" sz="7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4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richiesta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it-IT" sz="7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Senior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320x240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14</a:t>
                      </a:r>
                      <a:r>
                        <a:rPr kumimoji="0" lang="it-IT" sz="7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it-IT" sz="7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gg</a:t>
                      </a:r>
                      <a:endParaRPr kumimoji="0" lang="it-IT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304.700</a:t>
                      </a:r>
                      <a:endParaRPr lang="it-IT"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4.080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Bike Station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-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 err="1">
                          <a:latin typeface="Arial"/>
                          <a:cs typeface="Arial"/>
                        </a:rPr>
                        <a:t>Wrapping</a:t>
                      </a:r>
                      <a:r>
                        <a:rPr lang="it-IT" sz="700" dirty="0">
                          <a:latin typeface="Arial"/>
                          <a:cs typeface="Arial"/>
                        </a:rPr>
                        <a:t> Bike sharing station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28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Da 8.000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Da 4.500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355678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Bike</a:t>
                      </a:r>
                      <a:endParaRPr sz="700" b="1" spc="-5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Bike </a:t>
                      </a:r>
                      <a:r>
                        <a:rPr lang="it-IT" sz="700" dirty="0" err="1">
                          <a:latin typeface="Arial"/>
                          <a:cs typeface="Arial"/>
                        </a:rPr>
                        <a:t>Wrapping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28 gg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21.200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3.710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87345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084448" y="2866447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2936" y="0"/>
                </a:moveTo>
                <a:lnTo>
                  <a:pt x="379056" y="0"/>
                </a:lnTo>
                <a:lnTo>
                  <a:pt x="0" y="305993"/>
                </a:lnTo>
                <a:lnTo>
                  <a:pt x="2312936" y="305993"/>
                </a:lnTo>
                <a:lnTo>
                  <a:pt x="2312936" y="0"/>
                </a:lnTo>
                <a:close/>
              </a:path>
            </a:pathLst>
          </a:custGeom>
          <a:solidFill>
            <a:srgbClr val="39669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9763" y="2897194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Arredo</a:t>
            </a:r>
            <a:r>
              <a:rPr sz="1100" spc="-16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Urbano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31749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7309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375" y="531241"/>
            <a:ext cx="805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MILANO</a:t>
            </a:r>
            <a:endParaRPr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5896" y="628034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105" y="0"/>
                </a:moveTo>
                <a:lnTo>
                  <a:pt x="390232" y="0"/>
                </a:lnTo>
                <a:lnTo>
                  <a:pt x="0" y="305993"/>
                </a:lnTo>
                <a:lnTo>
                  <a:pt x="2314105" y="305993"/>
                </a:lnTo>
                <a:lnTo>
                  <a:pt x="2314105" y="0"/>
                </a:lnTo>
                <a:close/>
              </a:path>
            </a:pathLst>
          </a:custGeom>
          <a:solidFill>
            <a:srgbClr val="53AC3A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2858" y="673696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Affissione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6249" y="8284229"/>
            <a:ext cx="1257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7</a:t>
            </a:fld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C979963-3BF5-44E9-8FC8-7AA01AE19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37" y="283147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B2DE69E-D699-44EB-93D3-79F254C2E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42" y="584911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1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0"/>
                </a:moveTo>
                <a:lnTo>
                  <a:pt x="359994" y="0"/>
                </a:lnTo>
                <a:lnTo>
                  <a:pt x="359994" y="218147"/>
                </a:lnTo>
                <a:lnTo>
                  <a:pt x="0" y="218147"/>
                </a:lnTo>
                <a:lnTo>
                  <a:pt x="0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42918"/>
              </p:ext>
            </p:extLst>
          </p:nvPr>
        </p:nvGraphicFramePr>
        <p:xfrm>
          <a:off x="431999" y="1043108"/>
          <a:ext cx="4958710" cy="6289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62">
                <a:tc>
                  <a:txBody>
                    <a:bodyPr/>
                    <a:lstStyle/>
                    <a:p>
                      <a:pPr marL="34925" algn="ctr">
                        <a:lnSpc>
                          <a:spcPts val="76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esterno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650" b="1" spc="-5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76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4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76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6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ts val="76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Banner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Half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89.800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Side Banner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500x100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99.500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ManySide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100x140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2.150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Fullback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124.300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MaxiSide</a:t>
                      </a:r>
                      <a:r>
                        <a:rPr lang="it-IT"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Tram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69.400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455x160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57.600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MaxiSide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300x150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83">
                <a:tc rowSpan="3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Full-Wrap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23.000</a:t>
                      </a:r>
                      <a:endParaRPr lang="it-IT"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1.7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mt.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780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85.400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59.300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95.300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57.900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Sirietto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315.600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116.000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Eurotram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76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9.07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9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106.700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46.300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9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56210" marR="148590" indent="169545">
                        <a:lnSpc>
                          <a:spcPts val="700"/>
                        </a:lnSpc>
                      </a:pP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 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Darsena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1928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137.700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82.600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49.400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FEEE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22.000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156210" marR="148590" indent="169545" algn="ctr">
                        <a:lnSpc>
                          <a:spcPts val="700"/>
                        </a:lnSpc>
                      </a:pPr>
                      <a:r>
                        <a:rPr lang="it-IT" sz="700" dirty="0">
                          <a:latin typeface="Arial"/>
                          <a:cs typeface="Arial"/>
                        </a:rPr>
                        <a:t>Tram Carrello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128.800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179264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56210" marR="148590" indent="169545">
                        <a:lnSpc>
                          <a:spcPts val="7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77.200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61017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56210" marR="148590" indent="169545">
                        <a:lnSpc>
                          <a:spcPts val="7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mesi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46.200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4.900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859321"/>
                  </a:ext>
                </a:extLst>
              </a:tr>
              <a:tr h="149783">
                <a:tc vMerge="1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56210" marR="148590" indent="169545">
                        <a:lnSpc>
                          <a:spcPts val="7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it-IT"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20.600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lang="it-IT"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7215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5385" y="7537918"/>
          <a:ext cx="4947279" cy="98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482">
                <a:tc>
                  <a:txBody>
                    <a:bodyPr/>
                    <a:lstStyle/>
                    <a:p>
                      <a:pPr marL="127000">
                        <a:lnSpc>
                          <a:spcPts val="675"/>
                        </a:lnSpc>
                      </a:pP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CIRCUITO-</a:t>
                      </a:r>
                      <a:r>
                        <a:rPr sz="60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interno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675"/>
                        </a:lnSpc>
                      </a:pPr>
                      <a:r>
                        <a:rPr sz="650" b="1" spc="-3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Q.TA’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DESCRIZIONE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FORMATO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PERIODO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675"/>
                        </a:lnSpc>
                      </a:pPr>
                      <a:r>
                        <a:rPr sz="650" b="1" spc="-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SPAZIO</a:t>
                      </a:r>
                      <a:r>
                        <a:rPr sz="650" b="1" spc="-2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675"/>
                        </a:lnSpc>
                      </a:pPr>
                      <a:r>
                        <a:rPr sz="650" b="1" spc="-3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MAT. </a:t>
                      </a:r>
                      <a:r>
                        <a:rPr sz="650" b="1" spc="10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650" b="1" spc="18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ICP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675"/>
                        </a:lnSpc>
                      </a:pPr>
                      <a:r>
                        <a:rPr sz="650" b="1" dirty="0">
                          <a:solidFill>
                            <a:srgbClr val="F47D20"/>
                          </a:solidFill>
                          <a:latin typeface="Arial"/>
                          <a:cs typeface="Arial"/>
                        </a:rPr>
                        <a:t>NOTE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530999"/>
            <a:ext cx="3444875" cy="306070"/>
          </a:xfrm>
          <a:custGeom>
            <a:avLst/>
            <a:gdLst/>
            <a:ahLst/>
            <a:cxnLst/>
            <a:rect l="l" t="t" r="r" b="b"/>
            <a:pathLst>
              <a:path w="3444875" h="306069">
                <a:moveTo>
                  <a:pt x="3444303" y="0"/>
                </a:moveTo>
                <a:lnTo>
                  <a:pt x="0" y="0"/>
                </a:lnTo>
                <a:lnTo>
                  <a:pt x="0" y="306006"/>
                </a:lnTo>
                <a:lnTo>
                  <a:pt x="3050730" y="306006"/>
                </a:lnTo>
                <a:lnTo>
                  <a:pt x="3444303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829" y="530479"/>
            <a:ext cx="805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MILANO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34157" y="7687392"/>
          <a:ext cx="4959347" cy="323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2700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107314" indent="-43180">
                        <a:lnSpc>
                          <a:spcPct val="107100"/>
                        </a:lnSpc>
                        <a:spcBef>
                          <a:spcPts val="370"/>
                        </a:spcBef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Autobus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Tram 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(15 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Vettura)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70x25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41.100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FEE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richiesta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1D3D4"/>
                      </a:solidFill>
                      <a:prstDash val="solid"/>
                    </a:lnL>
                    <a:lnR w="6350">
                      <a:solidFill>
                        <a:srgbClr val="D1D3D4"/>
                      </a:solidFill>
                      <a:prstDash val="solid"/>
                    </a:lnR>
                    <a:lnT w="6350">
                      <a:solidFill>
                        <a:srgbClr val="D1D3D4"/>
                      </a:solidFill>
                      <a:prstDash val="solid"/>
                    </a:lnT>
                    <a:lnB w="6350">
                      <a:solidFill>
                        <a:srgbClr val="D1D3D4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081883" y="628269"/>
            <a:ext cx="2314575" cy="306070"/>
          </a:xfrm>
          <a:custGeom>
            <a:avLst/>
            <a:gdLst/>
            <a:ahLst/>
            <a:cxnLst/>
            <a:rect l="l" t="t" r="r" b="b"/>
            <a:pathLst>
              <a:path w="2314575" h="306069">
                <a:moveTo>
                  <a:pt x="2314244" y="0"/>
                </a:moveTo>
                <a:lnTo>
                  <a:pt x="392836" y="0"/>
                </a:lnTo>
                <a:lnTo>
                  <a:pt x="0" y="305993"/>
                </a:lnTo>
                <a:lnTo>
                  <a:pt x="2314244" y="305993"/>
                </a:lnTo>
                <a:lnTo>
                  <a:pt x="2314244" y="0"/>
                </a:lnTo>
                <a:close/>
              </a:path>
            </a:pathLst>
          </a:custGeom>
          <a:solidFill>
            <a:srgbClr val="F4682E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0804" y="65901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Autobus</a:t>
            </a:r>
            <a:endParaRPr sz="11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6249" y="8284229"/>
            <a:ext cx="1257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8</a:t>
            </a:fld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F15F03-C07D-43A2-9C2B-676A00E5F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590826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1855"/>
            <a:ext cx="360045" cy="218440"/>
          </a:xfrm>
          <a:custGeom>
            <a:avLst/>
            <a:gdLst/>
            <a:ahLst/>
            <a:cxnLst/>
            <a:rect l="l" t="t" r="r" b="b"/>
            <a:pathLst>
              <a:path w="360045" h="218440">
                <a:moveTo>
                  <a:pt x="0" y="218147"/>
                </a:moveTo>
                <a:lnTo>
                  <a:pt x="0" y="0"/>
                </a:lnTo>
                <a:lnTo>
                  <a:pt x="360006" y="0"/>
                </a:lnTo>
                <a:lnTo>
                  <a:pt x="360006" y="218147"/>
                </a:lnTo>
                <a:lnTo>
                  <a:pt x="0" y="218147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014" y="33349"/>
            <a:ext cx="1363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Century Gothic" panose="020B0502020202020204" pitchFamily="34" charset="0"/>
              </a:rPr>
              <a:t>Lombardia</a:t>
            </a:r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605" y="1175379"/>
            <a:ext cx="4816493" cy="660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0999"/>
            <a:ext cx="3399790" cy="306070"/>
          </a:xfrm>
          <a:custGeom>
            <a:avLst/>
            <a:gdLst/>
            <a:ahLst/>
            <a:cxnLst/>
            <a:rect l="l" t="t" r="r" b="b"/>
            <a:pathLst>
              <a:path w="3399790" h="306069">
                <a:moveTo>
                  <a:pt x="3399307" y="0"/>
                </a:moveTo>
                <a:lnTo>
                  <a:pt x="0" y="0"/>
                </a:lnTo>
                <a:lnTo>
                  <a:pt x="0" y="306006"/>
                </a:lnTo>
                <a:lnTo>
                  <a:pt x="3012313" y="306006"/>
                </a:lnTo>
                <a:lnTo>
                  <a:pt x="3399307" y="0"/>
                </a:lnTo>
                <a:close/>
              </a:path>
            </a:pathLst>
          </a:custGeom>
          <a:solidFill>
            <a:srgbClr val="005B7C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376" y="530479"/>
            <a:ext cx="805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MILANO</a:t>
            </a:r>
            <a:endParaRPr sz="140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14992" y="666305"/>
            <a:ext cx="2313305" cy="306070"/>
          </a:xfrm>
          <a:custGeom>
            <a:avLst/>
            <a:gdLst/>
            <a:ahLst/>
            <a:cxnLst/>
            <a:rect l="l" t="t" r="r" b="b"/>
            <a:pathLst>
              <a:path w="2313304" h="306069">
                <a:moveTo>
                  <a:pt x="2313139" y="0"/>
                </a:moveTo>
                <a:lnTo>
                  <a:pt x="369265" y="0"/>
                </a:lnTo>
                <a:lnTo>
                  <a:pt x="0" y="305993"/>
                </a:lnTo>
                <a:lnTo>
                  <a:pt x="2313139" y="305993"/>
                </a:lnTo>
                <a:lnTo>
                  <a:pt x="2313139" y="0"/>
                </a:lnTo>
                <a:close/>
              </a:path>
            </a:pathLst>
          </a:custGeom>
          <a:solidFill>
            <a:srgbClr val="BD0927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9258" y="726582"/>
            <a:ext cx="98868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Metropolitana</a:t>
            </a:r>
            <a:endParaRPr sz="11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56" y="8284229"/>
            <a:ext cx="74930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7</a:t>
            </a:r>
            <a:endParaRPr sz="6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AB4F3CD-E807-45A6-8318-10F8A8B2B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2" y="629224"/>
            <a:ext cx="760142" cy="3808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538C8F9949E4389F456B05686D432" ma:contentTypeVersion="10" ma:contentTypeDescription="Create a new document." ma:contentTypeScope="" ma:versionID="60edec7b12c2f25d78bc0c2ff0034899">
  <xsd:schema xmlns:xsd="http://www.w3.org/2001/XMLSchema" xmlns:xs="http://www.w3.org/2001/XMLSchema" xmlns:p="http://schemas.microsoft.com/office/2006/metadata/properties" xmlns:ns3="86561924-f29b-45ec-974b-f643b41801bd" xmlns:ns4="ebbebdda-8dda-4606-97c3-fde4fc592748" targetNamespace="http://schemas.microsoft.com/office/2006/metadata/properties" ma:root="true" ma:fieldsID="49afd65890a0edbf1e3be669e32d830d" ns3:_="" ns4:_="">
    <xsd:import namespace="86561924-f29b-45ec-974b-f643b41801bd"/>
    <xsd:import namespace="ebbebdda-8dda-4606-97c3-fde4fc5927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61924-f29b-45ec-974b-f643b4180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ebdda-8dda-4606-97c3-fde4fc59274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60365D-AFA2-45FA-A57A-408B37DC8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61924-f29b-45ec-974b-f643b41801bd"/>
    <ds:schemaRef ds:uri="ebbebdda-8dda-4606-97c3-fde4fc592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65B67-762F-4823-B1B2-E144D9761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7C319-38BB-48C0-8752-D11E580C8B0C}">
  <ds:schemaRefs>
    <ds:schemaRef ds:uri="ebbebdda-8dda-4606-97c3-fde4fc592748"/>
    <ds:schemaRef ds:uri="http://purl.org/dc/terms/"/>
    <ds:schemaRef ds:uri="http://schemas.microsoft.com/office/2006/documentManagement/types"/>
    <ds:schemaRef ds:uri="http://purl.org/dc/dcmitype/"/>
    <ds:schemaRef ds:uri="86561924-f29b-45ec-974b-f643b41801b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</TotalTime>
  <Words>8307</Words>
  <Application>Microsoft Office PowerPoint</Application>
  <PresentationFormat>Personalizzato</PresentationFormat>
  <Paragraphs>5399</Paragraphs>
  <Slides>52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8" baseType="lpstr">
      <vt:lpstr>Aptos</vt:lpstr>
      <vt:lpstr>Arial</vt:lpstr>
      <vt:lpstr>Calibri</vt:lpstr>
      <vt:lpstr>Century Gothic</vt:lpstr>
      <vt:lpstr>Times New Roman</vt:lpstr>
      <vt:lpstr>Office Theme</vt:lpstr>
      <vt:lpstr>LISTINO</vt:lpstr>
      <vt:lpstr>Piemonte</vt:lpstr>
      <vt:lpstr>Piemonte</vt:lpstr>
      <vt:lpstr>Piemonte</vt:lpstr>
      <vt:lpstr>Liguria</vt:lpstr>
      <vt:lpstr>Liguria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Lombardia</vt:lpstr>
      <vt:lpstr>Trentino Alto Adige</vt:lpstr>
      <vt:lpstr>Veneto</vt:lpstr>
      <vt:lpstr>Veneto</vt:lpstr>
      <vt:lpstr>Veneto</vt:lpstr>
      <vt:lpstr>Veneto</vt:lpstr>
      <vt:lpstr>Veneto</vt:lpstr>
      <vt:lpstr>Veneto</vt:lpstr>
      <vt:lpstr>Veneto</vt:lpstr>
      <vt:lpstr>Friuli Venezia Giulia</vt:lpstr>
      <vt:lpstr>Emilia Romagna</vt:lpstr>
      <vt:lpstr>Emilia Romagna</vt:lpstr>
      <vt:lpstr>Emilia Romagna</vt:lpstr>
      <vt:lpstr>Emilia Romagna</vt:lpstr>
      <vt:lpstr>Emilia Romagna</vt:lpstr>
      <vt:lpstr>Toscana</vt:lpstr>
      <vt:lpstr>Toscana</vt:lpstr>
      <vt:lpstr>Toscana</vt:lpstr>
      <vt:lpstr>Umbria</vt:lpstr>
      <vt:lpstr>Umbria</vt:lpstr>
      <vt:lpstr>Marche</vt:lpstr>
      <vt:lpstr>Marche</vt:lpstr>
      <vt:lpstr>Lazio</vt:lpstr>
      <vt:lpstr>Lazio</vt:lpstr>
      <vt:lpstr>Lazio</vt:lpstr>
      <vt:lpstr>Lazio</vt:lpstr>
      <vt:lpstr>Abruzzo</vt:lpstr>
      <vt:lpstr>Abruzzo</vt:lpstr>
      <vt:lpstr>Campania</vt:lpstr>
      <vt:lpstr>Campania</vt:lpstr>
      <vt:lpstr>Campania</vt:lpstr>
      <vt:lpstr>Campania</vt:lpstr>
      <vt:lpstr>Puglia</vt:lpstr>
      <vt:lpstr>Sardegna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LISTINO</dc:title>
  <dc:creator>Margutti Giulia</dc:creator>
  <cp:lastModifiedBy>DE SANTES Federico Diego</cp:lastModifiedBy>
  <cp:revision>234</cp:revision>
  <dcterms:created xsi:type="dcterms:W3CDTF">2022-01-10T13:40:20Z</dcterms:created>
  <dcterms:modified xsi:type="dcterms:W3CDTF">2025-04-10T10:51:57Z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2022-01-10T00:00:00Z</vt:filetime>
  </property>
  <property fmtid="{D5CDD505-2E9C-101B-9397-08002B2CF9AE}" pid="5" name="ContentTypeId">
    <vt:lpwstr>0x010100157538C8F9949E4389F456B05686D432</vt:lpwstr>
  </property>
</Properties>
</file>